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20" r:id="rId1"/>
  </p:sldMasterIdLst>
  <p:notesMasterIdLst>
    <p:notesMasterId r:id="rId17"/>
  </p:notesMasterIdLst>
  <p:sldIdLst>
    <p:sldId id="316" r:id="rId2"/>
    <p:sldId id="269" r:id="rId3"/>
    <p:sldId id="265" r:id="rId4"/>
    <p:sldId id="320" r:id="rId5"/>
    <p:sldId id="321" r:id="rId6"/>
    <p:sldId id="325" r:id="rId7"/>
    <p:sldId id="324" r:id="rId8"/>
    <p:sldId id="327" r:id="rId9"/>
    <p:sldId id="328" r:id="rId10"/>
    <p:sldId id="329" r:id="rId11"/>
    <p:sldId id="330" r:id="rId12"/>
    <p:sldId id="322" r:id="rId13"/>
    <p:sldId id="326" r:id="rId14"/>
    <p:sldId id="301" r:id="rId15"/>
    <p:sldId id="31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7A8E6E-B6DD-40B0-BE80-8DCFF0228877}">
          <p14:sldIdLst>
            <p14:sldId id="316"/>
            <p14:sldId id="269"/>
            <p14:sldId id="265"/>
            <p14:sldId id="320"/>
            <p14:sldId id="321"/>
            <p14:sldId id="325"/>
            <p14:sldId id="324"/>
            <p14:sldId id="327"/>
            <p14:sldId id="328"/>
            <p14:sldId id="329"/>
            <p14:sldId id="330"/>
            <p14:sldId id="322"/>
            <p14:sldId id="326"/>
            <p14:sldId id="301"/>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12" autoAdjust="0"/>
    <p:restoredTop sz="94660"/>
  </p:normalViewPr>
  <p:slideViewPr>
    <p:cSldViewPr snapToGrid="0">
      <p:cViewPr varScale="1">
        <p:scale>
          <a:sx n="70" d="100"/>
          <a:sy n="70" d="100"/>
        </p:scale>
        <p:origin x="6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EF0A8-953B-4550-9168-DE5E331CEE72}" type="datetimeFigureOut">
              <a:rPr lang="en-IN" smtClean="0"/>
              <a:t>23-04-2018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EB151-0A64-4FB2-A0DD-A6C31615E961}" type="slidenum">
              <a:rPr lang="en-IN" smtClean="0"/>
              <a:t>‹#›</a:t>
            </a:fld>
            <a:endParaRPr lang="en-IN"/>
          </a:p>
        </p:txBody>
      </p:sp>
    </p:spTree>
    <p:extLst>
      <p:ext uri="{BB962C8B-B14F-4D97-AF65-F5344CB8AC3E}">
        <p14:creationId xmlns:p14="http://schemas.microsoft.com/office/powerpoint/2010/main" val="115369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87DE9D-2D1B-4B79-ACE7-7783AF64C43E}" type="datetime2">
              <a:rPr lang="en-US" smtClean="0"/>
              <a:t>Monday, April 23, 2018</a:t>
            </a:fld>
            <a:endParaRPr lang="en-US" dirty="0"/>
          </a:p>
        </p:txBody>
      </p:sp>
      <p:sp>
        <p:nvSpPr>
          <p:cNvPr id="5" name="Footer Placeholder 4"/>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01011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7CC8BA-98FE-4B7B-83C8-64482F0249F6}" type="datetime2">
              <a:rPr lang="en-US" smtClean="0"/>
              <a:t>Monday, April 23, 2018</a:t>
            </a:fld>
            <a:endParaRPr lang="en-US" dirty="0"/>
          </a:p>
        </p:txBody>
      </p:sp>
      <p:sp>
        <p:nvSpPr>
          <p:cNvPr id="5" name="Footer Placeholder 4"/>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5709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F5B0C1-1965-4DFF-9AEB-C783A9183A91}" type="datetime2">
              <a:rPr lang="en-US" smtClean="0"/>
              <a:t>Monday, April 23, 2018</a:t>
            </a:fld>
            <a:endParaRPr lang="en-US" dirty="0"/>
          </a:p>
        </p:txBody>
      </p:sp>
      <p:sp>
        <p:nvSpPr>
          <p:cNvPr id="5" name="Footer Placeholder 4"/>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24904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A64D8-6715-43C2-9528-510F3D469523}" type="datetime2">
              <a:rPr lang="en-US" smtClean="0"/>
              <a:t>Monday, April 23, 2018</a:t>
            </a:fld>
            <a:endParaRPr lang="en-US" dirty="0"/>
          </a:p>
        </p:txBody>
      </p:sp>
      <p:sp>
        <p:nvSpPr>
          <p:cNvPr id="5" name="Footer Placeholder 4"/>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4898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199B39-2CCB-4AEC-BDED-08F971198E00}" type="datetime2">
              <a:rPr lang="en-US" smtClean="0"/>
              <a:t>Monday, April 23, 2018</a:t>
            </a:fld>
            <a:endParaRPr lang="en-US" dirty="0"/>
          </a:p>
        </p:txBody>
      </p:sp>
      <p:sp>
        <p:nvSpPr>
          <p:cNvPr id="5" name="Footer Placeholder 4"/>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47959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F8C228-601F-4AF1-8A41-D66CCB3AC9E2}" type="datetime2">
              <a:rPr lang="en-US" smtClean="0"/>
              <a:t>Monday, April 23, 2018</a:t>
            </a:fld>
            <a:endParaRPr lang="en-US" dirty="0"/>
          </a:p>
        </p:txBody>
      </p:sp>
      <p:sp>
        <p:nvSpPr>
          <p:cNvPr id="6" name="Footer Placeholder 5"/>
          <p:cNvSpPr>
            <a:spLocks noGrp="1"/>
          </p:cNvSpPr>
          <p:nvPr>
            <p:ph type="ftr" sz="quarter" idx="11"/>
          </p:nvPr>
        </p:nvSpPr>
        <p:spPr/>
        <p:txBody>
          <a:bodyPr/>
          <a:lstStyle/>
          <a:p>
            <a:r>
              <a:rPr lang="en-IN"/>
              <a:t>Department Of Mechanical Engineering  ME224 Semester Project</a:t>
            </a:r>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63680983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5BC74-4606-4BA3-BC7C-63D60637A4E5}" type="datetime2">
              <a:rPr lang="en-US" smtClean="0"/>
              <a:t>Monday, April 23, 2018</a:t>
            </a:fld>
            <a:endParaRPr lang="en-US" dirty="0"/>
          </a:p>
        </p:txBody>
      </p:sp>
      <p:sp>
        <p:nvSpPr>
          <p:cNvPr id="8" name="Footer Placeholder 7"/>
          <p:cNvSpPr>
            <a:spLocks noGrp="1"/>
          </p:cNvSpPr>
          <p:nvPr>
            <p:ph type="ftr" sz="quarter" idx="11"/>
          </p:nvPr>
        </p:nvSpPr>
        <p:spPr/>
        <p:txBody>
          <a:bodyPr/>
          <a:lstStyle/>
          <a:p>
            <a:r>
              <a:rPr lang="en-IN"/>
              <a:t>Department Of Mechanical Engineering  ME224 Semester Project</a:t>
            </a:r>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0277243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109E5C-B231-40B9-8864-5448A795FD94}" type="datetime2">
              <a:rPr lang="en-US" smtClean="0"/>
              <a:t>Monday, April 23, 2018</a:t>
            </a:fld>
            <a:endParaRPr lang="en-US" dirty="0"/>
          </a:p>
        </p:txBody>
      </p:sp>
      <p:sp>
        <p:nvSpPr>
          <p:cNvPr id="4" name="Footer Placeholder 3"/>
          <p:cNvSpPr>
            <a:spLocks noGrp="1"/>
          </p:cNvSpPr>
          <p:nvPr>
            <p:ph type="ftr" sz="quarter" idx="11"/>
          </p:nvPr>
        </p:nvSpPr>
        <p:spPr/>
        <p:txBody>
          <a:bodyPr/>
          <a:lstStyle/>
          <a:p>
            <a:r>
              <a:rPr lang="en-IN"/>
              <a:t>Department Of Mechanical Engineering  ME224 Semester Project</a:t>
            </a:r>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25475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DBAE5C-A706-4C92-BABC-AEC694E15F62}" type="datetime2">
              <a:rPr lang="en-US" smtClean="0"/>
              <a:t>Monday, April 23, 2018</a:t>
            </a:fld>
            <a:endParaRPr lang="en-US" dirty="0"/>
          </a:p>
        </p:txBody>
      </p:sp>
      <p:sp>
        <p:nvSpPr>
          <p:cNvPr id="3" name="Footer Placeholder 2"/>
          <p:cNvSpPr>
            <a:spLocks noGrp="1"/>
          </p:cNvSpPr>
          <p:nvPr>
            <p:ph type="ftr" sz="quarter" idx="11"/>
          </p:nvPr>
        </p:nvSpPr>
        <p:spPr/>
        <p:txBody>
          <a:bodyPr/>
          <a:lstStyle/>
          <a:p>
            <a:r>
              <a:rPr lang="en-IN"/>
              <a:t>Department Of Mechanical Engineering  ME224 Semester Project</a:t>
            </a:r>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0877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D6D7DC-E883-44C0-8489-05E1645663A1}" type="datetime2">
              <a:rPr lang="en-US" smtClean="0"/>
              <a:t>Monday, April 23, 2018</a:t>
            </a:fld>
            <a:endParaRPr lang="en-US" dirty="0"/>
          </a:p>
        </p:txBody>
      </p:sp>
      <p:sp>
        <p:nvSpPr>
          <p:cNvPr id="6" name="Footer Placeholder 5"/>
          <p:cNvSpPr>
            <a:spLocks noGrp="1"/>
          </p:cNvSpPr>
          <p:nvPr>
            <p:ph type="ftr" sz="quarter" idx="11"/>
          </p:nvPr>
        </p:nvSpPr>
        <p:spPr/>
        <p:txBody>
          <a:bodyPr/>
          <a:lstStyle/>
          <a:p>
            <a:r>
              <a:rPr lang="en-IN"/>
              <a:t>Department Of Mechanical Engineering  ME224 Semester Project</a:t>
            </a:r>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430763510"/>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E38F92-BD08-4F71-BAF1-EC4C500384D5}" type="datetime2">
              <a:rPr lang="en-US" smtClean="0"/>
              <a:t>Monday, April 23, 2018</a:t>
            </a:fld>
            <a:endParaRPr lang="en-US" dirty="0"/>
          </a:p>
        </p:txBody>
      </p:sp>
      <p:sp>
        <p:nvSpPr>
          <p:cNvPr id="6" name="Footer Placeholder 5"/>
          <p:cNvSpPr>
            <a:spLocks noGrp="1"/>
          </p:cNvSpPr>
          <p:nvPr>
            <p:ph type="ftr" sz="quarter" idx="11"/>
          </p:nvPr>
        </p:nvSpPr>
        <p:spPr/>
        <p:txBody>
          <a:bodyPr/>
          <a:lstStyle/>
          <a:p>
            <a:r>
              <a:rPr lang="en-IN"/>
              <a:t>Department Of Mechanical Engineering  ME224 Semester Project</a:t>
            </a:r>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5273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80A30-4EC8-4108-BD6F-781B06A10E0A}" type="datetime2">
              <a:rPr lang="en-US" smtClean="0"/>
              <a:t>Monday, April 23,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Mechanical Engineering  ME224 Semester Project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8164429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video-1524426102.mp4" TargetMode="External"/><Relationship Id="rId2" Type="http://schemas.openxmlformats.org/officeDocument/2006/relationships/hyperlink" Target="Social%20Service%20Club%20.csv.zip" TargetMode="External"/><Relationship Id="rId1" Type="http://schemas.openxmlformats.org/officeDocument/2006/relationships/slideLayout" Target="../slideLayouts/slideLayout2.xml"/><Relationship Id="rId4" Type="http://schemas.openxmlformats.org/officeDocument/2006/relationships/hyperlink" Target="http://www.tnagrisnet.tn.gov.in/fertilizerPrice.ph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37730" y="423081"/>
            <a:ext cx="9030269" cy="2147656"/>
          </a:xfrm>
        </p:spPr>
        <p:txBody>
          <a:bodyPr>
            <a:normAutofit/>
          </a:bodyPr>
          <a:lstStyle/>
          <a:p>
            <a:r>
              <a:rPr lang="en-US" sz="7200" dirty="0">
                <a:latin typeface="Algerian" panose="04020705040A02060702" pitchFamily="82" charset="0"/>
              </a:rPr>
              <a:t>Packing machines and its mechanism</a:t>
            </a:r>
          </a:p>
        </p:txBody>
      </p:sp>
      <p:sp>
        <p:nvSpPr>
          <p:cNvPr id="5" name="TextBox 4"/>
          <p:cNvSpPr txBox="1"/>
          <p:nvPr/>
        </p:nvSpPr>
        <p:spPr>
          <a:xfrm>
            <a:off x="4790364" y="5121644"/>
            <a:ext cx="6114196" cy="830997"/>
          </a:xfrm>
          <a:prstGeom prst="rect">
            <a:avLst/>
          </a:prstGeom>
          <a:noFill/>
        </p:spPr>
        <p:txBody>
          <a:bodyPr wrap="square" rtlCol="0">
            <a:spAutoFit/>
          </a:bodyPr>
          <a:lstStyle/>
          <a:p>
            <a:r>
              <a:rPr lang="en-US" sz="2400" dirty="0"/>
              <a:t>-By</a:t>
            </a:r>
          </a:p>
          <a:p>
            <a:r>
              <a:rPr lang="en-US" sz="2400" dirty="0">
                <a:solidFill>
                  <a:schemeClr val="accent2">
                    <a:lumMod val="50000"/>
                  </a:schemeClr>
                </a:solidFill>
              </a:rPr>
              <a:t>Galla Lahari, Ayush Choudhary, Pradeep Kumar</a:t>
            </a:r>
          </a:p>
        </p:txBody>
      </p:sp>
      <p:pic>
        <p:nvPicPr>
          <p:cNvPr id="4" name="Picture 3">
            <a:extLst>
              <a:ext uri="{FF2B5EF4-FFF2-40B4-BE49-F238E27FC236}">
                <a16:creationId xmlns:a16="http://schemas.microsoft.com/office/drawing/2014/main" id="{5C89BC97-3E0D-45D6-A230-FA4FBE517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590" y="2570738"/>
            <a:ext cx="2074461" cy="2095416"/>
          </a:xfrm>
          <a:prstGeom prst="rect">
            <a:avLst/>
          </a:prstGeom>
        </p:spPr>
      </p:pic>
    </p:spTree>
    <p:extLst>
      <p:ext uri="{BB962C8B-B14F-4D97-AF65-F5344CB8AC3E}">
        <p14:creationId xmlns:p14="http://schemas.microsoft.com/office/powerpoint/2010/main" val="171356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CC02-07EE-4711-BB68-A85BE22E2ADF}"/>
              </a:ext>
            </a:extLst>
          </p:cNvPr>
          <p:cNvSpPr>
            <a:spLocks noGrp="1"/>
          </p:cNvSpPr>
          <p:nvPr>
            <p:ph type="title"/>
          </p:nvPr>
        </p:nvSpPr>
        <p:spPr>
          <a:xfrm>
            <a:off x="518615" y="1"/>
            <a:ext cx="10835186" cy="2076506"/>
          </a:xfrm>
        </p:spPr>
        <p:txBody>
          <a:bodyPr>
            <a:normAutofit/>
          </a:bodyPr>
          <a:lstStyle/>
          <a:p>
            <a:r>
              <a:rPr lang="en-IN" sz="2700" dirty="0"/>
              <a:t>The period of rise and fall is used for channelizing the empty container to the spot for filling via conveyor belt. With increase in angular velocity and inflow rate, we can control and focus most of our model time in dwell period for packaging and increase the number of product packed per </a:t>
            </a:r>
            <a:r>
              <a:rPr lang="en-IN" sz="2800" dirty="0"/>
              <a:t>minutes</a:t>
            </a:r>
            <a:r>
              <a:rPr lang="en-IN" dirty="0"/>
              <a:t>. </a:t>
            </a:r>
          </a:p>
        </p:txBody>
      </p:sp>
      <p:sp>
        <p:nvSpPr>
          <p:cNvPr id="3" name="Date Placeholder 2">
            <a:extLst>
              <a:ext uri="{FF2B5EF4-FFF2-40B4-BE49-F238E27FC236}">
                <a16:creationId xmlns:a16="http://schemas.microsoft.com/office/drawing/2014/main" id="{064F15F7-EC15-4C08-8A0F-1307AA4BAF18}"/>
              </a:ext>
            </a:extLst>
          </p:cNvPr>
          <p:cNvSpPr>
            <a:spLocks noGrp="1"/>
          </p:cNvSpPr>
          <p:nvPr>
            <p:ph type="dt" sz="half" idx="10"/>
          </p:nvPr>
        </p:nvSpPr>
        <p:spPr/>
        <p:txBody>
          <a:bodyPr/>
          <a:lstStyle/>
          <a:p>
            <a:fld id="{3945E570-D3FB-4E02-97E8-AE9F8EB2E735}" type="datetime2">
              <a:rPr lang="en-US" smtClean="0"/>
              <a:t>Monday, April 23, 2018</a:t>
            </a:fld>
            <a:endParaRPr lang="en-US" dirty="0"/>
          </a:p>
        </p:txBody>
      </p:sp>
      <p:sp>
        <p:nvSpPr>
          <p:cNvPr id="4" name="Footer Placeholder 3">
            <a:extLst>
              <a:ext uri="{FF2B5EF4-FFF2-40B4-BE49-F238E27FC236}">
                <a16:creationId xmlns:a16="http://schemas.microsoft.com/office/drawing/2014/main" id="{57F3771B-9627-4B39-B302-56F82B983605}"/>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5" name="Slide Number Placeholder 4">
            <a:extLst>
              <a:ext uri="{FF2B5EF4-FFF2-40B4-BE49-F238E27FC236}">
                <a16:creationId xmlns:a16="http://schemas.microsoft.com/office/drawing/2014/main" id="{3A03AE90-01FE-4DA0-A2BD-B4624055121B}"/>
              </a:ext>
            </a:extLst>
          </p:cNvPr>
          <p:cNvSpPr>
            <a:spLocks noGrp="1"/>
          </p:cNvSpPr>
          <p:nvPr>
            <p:ph type="sldNum" sz="quarter" idx="12"/>
          </p:nvPr>
        </p:nvSpPr>
        <p:spPr/>
        <p:txBody>
          <a:bodyPr/>
          <a:lstStyle/>
          <a:p>
            <a:fld id="{71766878-3199-4EAB-94E7-2D6D11070E14}" type="slidenum">
              <a:rPr lang="en-US" smtClean="0"/>
              <a:t>10</a:t>
            </a:fld>
            <a:endParaRPr lang="en-US" dirty="0"/>
          </a:p>
        </p:txBody>
      </p:sp>
      <p:pic>
        <p:nvPicPr>
          <p:cNvPr id="9" name="Picture 8">
            <a:extLst>
              <a:ext uri="{FF2B5EF4-FFF2-40B4-BE49-F238E27FC236}">
                <a16:creationId xmlns:a16="http://schemas.microsoft.com/office/drawing/2014/main" id="{28AEFC4F-4F2F-470E-8EB4-6EED26AA9F3D}"/>
              </a:ext>
            </a:extLst>
          </p:cNvPr>
          <p:cNvPicPr>
            <a:picLocks noChangeAspect="1"/>
          </p:cNvPicPr>
          <p:nvPr/>
        </p:nvPicPr>
        <p:blipFill>
          <a:blip r:embed="rId2"/>
          <a:stretch>
            <a:fillRect/>
          </a:stretch>
        </p:blipFill>
        <p:spPr>
          <a:xfrm>
            <a:off x="2338316" y="2389462"/>
            <a:ext cx="9853684" cy="4644968"/>
          </a:xfrm>
          <a:prstGeom prst="rect">
            <a:avLst/>
          </a:prstGeom>
        </p:spPr>
      </p:pic>
    </p:spTree>
    <p:extLst>
      <p:ext uri="{BB962C8B-B14F-4D97-AF65-F5344CB8AC3E}">
        <p14:creationId xmlns:p14="http://schemas.microsoft.com/office/powerpoint/2010/main" val="122893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9622-9625-45D8-AB85-B6CE7ABDA8B8}"/>
              </a:ext>
            </a:extLst>
          </p:cNvPr>
          <p:cNvSpPr>
            <a:spLocks noGrp="1"/>
          </p:cNvSpPr>
          <p:nvPr>
            <p:ph type="title"/>
          </p:nvPr>
        </p:nvSpPr>
        <p:spPr>
          <a:xfrm>
            <a:off x="491318" y="136525"/>
            <a:ext cx="10862481" cy="6428048"/>
          </a:xfrm>
        </p:spPr>
        <p:txBody>
          <a:bodyPr>
            <a:normAutofit/>
          </a:bodyPr>
          <a:lstStyle/>
          <a:p>
            <a:r>
              <a:rPr lang="en-IN" dirty="0"/>
              <a:t>The product passes through the conveyor belt to the inspection section where again with help of weighing machines , weight could be checked and quality check of finished product is done. Rejected pieces can be separated out manually.</a:t>
            </a:r>
            <a:br>
              <a:rPr lang="en-IN" dirty="0"/>
            </a:br>
            <a:br>
              <a:rPr lang="en-IN" dirty="0"/>
            </a:br>
            <a:br>
              <a:rPr lang="en-IN" dirty="0"/>
            </a:br>
            <a:r>
              <a:rPr lang="en-IN" sz="6000" dirty="0"/>
              <a:t>Thus defect free packaging is done</a:t>
            </a:r>
            <a:r>
              <a:rPr lang="en-IN" dirty="0"/>
              <a:t>.</a:t>
            </a:r>
            <a:br>
              <a:rPr lang="en-IN" dirty="0"/>
            </a:br>
            <a:endParaRPr lang="en-IN" dirty="0"/>
          </a:p>
        </p:txBody>
      </p:sp>
      <p:sp>
        <p:nvSpPr>
          <p:cNvPr id="3" name="Date Placeholder 2">
            <a:extLst>
              <a:ext uri="{FF2B5EF4-FFF2-40B4-BE49-F238E27FC236}">
                <a16:creationId xmlns:a16="http://schemas.microsoft.com/office/drawing/2014/main" id="{D4136F31-20C0-4912-A17D-8F04E7817B3F}"/>
              </a:ext>
            </a:extLst>
          </p:cNvPr>
          <p:cNvSpPr>
            <a:spLocks noGrp="1"/>
          </p:cNvSpPr>
          <p:nvPr>
            <p:ph type="dt" sz="half" idx="10"/>
          </p:nvPr>
        </p:nvSpPr>
        <p:spPr/>
        <p:txBody>
          <a:bodyPr/>
          <a:lstStyle/>
          <a:p>
            <a:fld id="{9C6A845F-979F-4F5F-8FF1-AEA0407DE70D}" type="datetime2">
              <a:rPr lang="en-US" smtClean="0"/>
              <a:t>Monday, April 23, 2018</a:t>
            </a:fld>
            <a:endParaRPr lang="en-US" dirty="0"/>
          </a:p>
        </p:txBody>
      </p:sp>
      <p:sp>
        <p:nvSpPr>
          <p:cNvPr id="4" name="Footer Placeholder 3">
            <a:extLst>
              <a:ext uri="{FF2B5EF4-FFF2-40B4-BE49-F238E27FC236}">
                <a16:creationId xmlns:a16="http://schemas.microsoft.com/office/drawing/2014/main" id="{82B118CB-AF04-4F1A-823F-6FA9A9DC8746}"/>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5" name="Slide Number Placeholder 4">
            <a:extLst>
              <a:ext uri="{FF2B5EF4-FFF2-40B4-BE49-F238E27FC236}">
                <a16:creationId xmlns:a16="http://schemas.microsoft.com/office/drawing/2014/main" id="{C7393052-7CB6-49A7-9448-9BE34BC7F97A}"/>
              </a:ext>
            </a:extLst>
          </p:cNvPr>
          <p:cNvSpPr>
            <a:spLocks noGrp="1"/>
          </p:cNvSpPr>
          <p:nvPr>
            <p:ph type="sldNum" sz="quarter" idx="12"/>
          </p:nvPr>
        </p:nvSpPr>
        <p:spPr/>
        <p:txBody>
          <a:bodyPr/>
          <a:lstStyle/>
          <a:p>
            <a:fld id="{71766878-3199-4EAB-94E7-2D6D11070E14}" type="slidenum">
              <a:rPr lang="en-US" smtClean="0"/>
              <a:t>11</a:t>
            </a:fld>
            <a:endParaRPr lang="en-US" dirty="0"/>
          </a:p>
        </p:txBody>
      </p:sp>
    </p:spTree>
    <p:extLst>
      <p:ext uri="{BB962C8B-B14F-4D97-AF65-F5344CB8AC3E}">
        <p14:creationId xmlns:p14="http://schemas.microsoft.com/office/powerpoint/2010/main" val="356534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B874-8BE5-430E-A356-F688344C77E5}"/>
              </a:ext>
            </a:extLst>
          </p:cNvPr>
          <p:cNvSpPr>
            <a:spLocks noGrp="1"/>
          </p:cNvSpPr>
          <p:nvPr>
            <p:ph type="title"/>
          </p:nvPr>
        </p:nvSpPr>
        <p:spPr>
          <a:xfrm>
            <a:off x="887104" y="365125"/>
            <a:ext cx="10466696" cy="1325563"/>
          </a:xfrm>
        </p:spPr>
        <p:txBody>
          <a:bodyPr/>
          <a:lstStyle/>
          <a:p>
            <a:r>
              <a:rPr lang="en-IN" dirty="0">
                <a:solidFill>
                  <a:schemeClr val="accent2">
                    <a:lumMod val="50000"/>
                  </a:schemeClr>
                </a:solidFill>
                <a:latin typeface="Algerian" panose="04020705040A02060702" pitchFamily="82" charset="0"/>
              </a:rPr>
              <a:t>                       Functions</a:t>
            </a:r>
          </a:p>
        </p:txBody>
      </p:sp>
      <p:sp>
        <p:nvSpPr>
          <p:cNvPr id="3" name="Content Placeholder 2">
            <a:extLst>
              <a:ext uri="{FF2B5EF4-FFF2-40B4-BE49-F238E27FC236}">
                <a16:creationId xmlns:a16="http://schemas.microsoft.com/office/drawing/2014/main" id="{88DDCD03-96EF-4741-84A3-F8AD7FA14D6F}"/>
              </a:ext>
            </a:extLst>
          </p:cNvPr>
          <p:cNvSpPr>
            <a:spLocks noGrp="1"/>
          </p:cNvSpPr>
          <p:nvPr>
            <p:ph idx="1"/>
          </p:nvPr>
        </p:nvSpPr>
        <p:spPr/>
        <p:txBody>
          <a:bodyPr>
            <a:normAutofit fontScale="92500" lnSpcReduction="10000"/>
          </a:bodyPr>
          <a:lstStyle/>
          <a:p>
            <a:r>
              <a:rPr lang="en-IN" dirty="0"/>
              <a:t>Improve labour productivity . Sliding blister machine packaging machinery is much faster than manual packaging</a:t>
            </a:r>
          </a:p>
          <a:p>
            <a:r>
              <a:rPr lang="en-IN" dirty="0"/>
              <a:t>Ensure packaging quality . Mechanical packaging is particularly important for exporting goods to achieve consistent packaging.</a:t>
            </a:r>
          </a:p>
          <a:p>
            <a:r>
              <a:rPr lang="en-IN" dirty="0"/>
              <a:t>Handle specialized requirements, such as vacuum packaging, inflatable packaging, skin packaging and pressure filling.</a:t>
            </a:r>
          </a:p>
          <a:p>
            <a:r>
              <a:rPr lang="en-IN" dirty="0"/>
              <a:t>Reduce labour and improve working conditions for heavy products</a:t>
            </a:r>
          </a:p>
          <a:p>
            <a:r>
              <a:rPr lang="en-IN" dirty="0"/>
              <a:t>Protect workers from health effects brought by dust , toxic products and prevent environmental contamination</a:t>
            </a:r>
          </a:p>
          <a:p>
            <a:r>
              <a:rPr lang="en-IN" dirty="0"/>
              <a:t>Reduce packaging costs and save storage costs for loose products such as cotton, tobacco, silk.</a:t>
            </a:r>
          </a:p>
        </p:txBody>
      </p:sp>
      <p:sp>
        <p:nvSpPr>
          <p:cNvPr id="4" name="Date Placeholder 3">
            <a:extLst>
              <a:ext uri="{FF2B5EF4-FFF2-40B4-BE49-F238E27FC236}">
                <a16:creationId xmlns:a16="http://schemas.microsoft.com/office/drawing/2014/main" id="{3C6FF8A4-CC08-498C-9BC2-284EA42F7FE9}"/>
              </a:ext>
            </a:extLst>
          </p:cNvPr>
          <p:cNvSpPr>
            <a:spLocks noGrp="1"/>
          </p:cNvSpPr>
          <p:nvPr>
            <p:ph type="dt" sz="half" idx="10"/>
          </p:nvPr>
        </p:nvSpPr>
        <p:spPr/>
        <p:txBody>
          <a:bodyPr/>
          <a:lstStyle/>
          <a:p>
            <a:fld id="{7C24322A-908D-43EA-AEC6-5ACC3FE9619A}" type="datetime2">
              <a:rPr lang="en-US" smtClean="0"/>
              <a:t>Monday, April 23, 2018</a:t>
            </a:fld>
            <a:endParaRPr lang="en-US" dirty="0"/>
          </a:p>
        </p:txBody>
      </p:sp>
      <p:sp>
        <p:nvSpPr>
          <p:cNvPr id="5" name="Footer Placeholder 4">
            <a:extLst>
              <a:ext uri="{FF2B5EF4-FFF2-40B4-BE49-F238E27FC236}">
                <a16:creationId xmlns:a16="http://schemas.microsoft.com/office/drawing/2014/main" id="{27533B7E-42ED-47F2-AA7B-1865EA99E0C3}"/>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ECACB088-EC81-4621-A6C3-68F1610356C9}"/>
              </a:ext>
            </a:extLst>
          </p:cNvPr>
          <p:cNvSpPr>
            <a:spLocks noGrp="1"/>
          </p:cNvSpPr>
          <p:nvPr>
            <p:ph type="sldNum" sz="quarter" idx="12"/>
          </p:nvPr>
        </p:nvSpPr>
        <p:spPr/>
        <p:txBody>
          <a:bodyPr/>
          <a:lstStyle/>
          <a:p>
            <a:fld id="{71766878-3199-4EAB-94E7-2D6D11070E14}" type="slidenum">
              <a:rPr lang="en-US" smtClean="0"/>
              <a:t>12</a:t>
            </a:fld>
            <a:endParaRPr lang="en-US" dirty="0"/>
          </a:p>
        </p:txBody>
      </p:sp>
    </p:spTree>
    <p:extLst>
      <p:ext uri="{BB962C8B-B14F-4D97-AF65-F5344CB8AC3E}">
        <p14:creationId xmlns:p14="http://schemas.microsoft.com/office/powerpoint/2010/main" val="304870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A1B6-E0A2-4058-90FF-EDF11E8790F2}"/>
              </a:ext>
            </a:extLst>
          </p:cNvPr>
          <p:cNvSpPr>
            <a:spLocks noGrp="1"/>
          </p:cNvSpPr>
          <p:nvPr>
            <p:ph type="title"/>
          </p:nvPr>
        </p:nvSpPr>
        <p:spPr>
          <a:xfrm>
            <a:off x="1624084" y="1"/>
            <a:ext cx="8366077" cy="532262"/>
          </a:xfrm>
        </p:spPr>
        <p:txBody>
          <a:bodyPr>
            <a:normAutofit fontScale="90000"/>
          </a:bodyPr>
          <a:lstStyle/>
          <a:p>
            <a:r>
              <a:rPr lang="en-IN" dirty="0">
                <a:latin typeface="Algerian" panose="04020705040A02060702" pitchFamily="82" charset="0"/>
              </a:rPr>
              <a:t>Industrial Packaging Machine</a:t>
            </a:r>
          </a:p>
        </p:txBody>
      </p:sp>
      <p:pic>
        <p:nvPicPr>
          <p:cNvPr id="7" name="videoplayback">
            <a:hlinkClick r:id="" action="ppaction://media"/>
            <a:extLst>
              <a:ext uri="{FF2B5EF4-FFF2-40B4-BE49-F238E27FC236}">
                <a16:creationId xmlns:a16="http://schemas.microsoft.com/office/drawing/2014/main" id="{82FCF7CF-D536-45BD-8634-2C5AC1E87B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532262"/>
            <a:ext cx="12192000" cy="6534353"/>
          </a:xfrm>
        </p:spPr>
      </p:pic>
      <p:sp>
        <p:nvSpPr>
          <p:cNvPr id="4" name="Date Placeholder 3">
            <a:extLst>
              <a:ext uri="{FF2B5EF4-FFF2-40B4-BE49-F238E27FC236}">
                <a16:creationId xmlns:a16="http://schemas.microsoft.com/office/drawing/2014/main" id="{10368B27-F60D-4484-847A-EC33DED1B627}"/>
              </a:ext>
            </a:extLst>
          </p:cNvPr>
          <p:cNvSpPr>
            <a:spLocks noGrp="1"/>
          </p:cNvSpPr>
          <p:nvPr>
            <p:ph type="dt" sz="half" idx="10"/>
          </p:nvPr>
        </p:nvSpPr>
        <p:spPr/>
        <p:txBody>
          <a:bodyPr/>
          <a:lstStyle/>
          <a:p>
            <a:fld id="{CFD2DC5B-4230-44FD-BA78-C22A06B0F1AA}" type="datetime2">
              <a:rPr lang="en-US" smtClean="0"/>
              <a:t>Monday, April 23, 2018</a:t>
            </a:fld>
            <a:endParaRPr lang="en-US" dirty="0"/>
          </a:p>
        </p:txBody>
      </p:sp>
      <p:sp>
        <p:nvSpPr>
          <p:cNvPr id="5" name="Footer Placeholder 4">
            <a:extLst>
              <a:ext uri="{FF2B5EF4-FFF2-40B4-BE49-F238E27FC236}">
                <a16:creationId xmlns:a16="http://schemas.microsoft.com/office/drawing/2014/main" id="{AC03FBDA-B11A-4BD9-BFFB-5BC38597346F}"/>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8E203D01-3B64-4845-921C-3EE19791111E}"/>
              </a:ext>
            </a:extLst>
          </p:cNvPr>
          <p:cNvSpPr>
            <a:spLocks noGrp="1"/>
          </p:cNvSpPr>
          <p:nvPr>
            <p:ph type="sldNum" sz="quarter" idx="12"/>
          </p:nvPr>
        </p:nvSpPr>
        <p:spPr/>
        <p:txBody>
          <a:bodyPr/>
          <a:lstStyle/>
          <a:p>
            <a:fld id="{71766878-3199-4EAB-94E7-2D6D11070E14}" type="slidenum">
              <a:rPr lang="en-US" smtClean="0"/>
              <a:t>13</a:t>
            </a:fld>
            <a:endParaRPr lang="en-US" dirty="0"/>
          </a:p>
        </p:txBody>
      </p:sp>
    </p:spTree>
    <p:extLst>
      <p:ext uri="{BB962C8B-B14F-4D97-AF65-F5344CB8AC3E}">
        <p14:creationId xmlns:p14="http://schemas.microsoft.com/office/powerpoint/2010/main" val="345760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80" y="-133639"/>
            <a:ext cx="10515600" cy="1325563"/>
          </a:xfrm>
        </p:spPr>
        <p:txBody>
          <a:bodyPr/>
          <a:lstStyle/>
          <a:p>
            <a:pPr algn="ctr"/>
            <a:r>
              <a:rPr lang="en-US" dirty="0">
                <a:latin typeface="Algerian" panose="04020705040A02060702" pitchFamily="82" charset="0"/>
              </a:rPr>
              <a:t>References for data</a:t>
            </a:r>
          </a:p>
        </p:txBody>
      </p:sp>
      <p:sp>
        <p:nvSpPr>
          <p:cNvPr id="3" name="Content Placeholder 2"/>
          <p:cNvSpPr>
            <a:spLocks noGrp="1"/>
          </p:cNvSpPr>
          <p:nvPr>
            <p:ph idx="1"/>
          </p:nvPr>
        </p:nvSpPr>
        <p:spPr>
          <a:xfrm>
            <a:off x="180107" y="1011382"/>
            <a:ext cx="11720945" cy="6123709"/>
          </a:xfrm>
        </p:spPr>
        <p:txBody>
          <a:bodyPr>
            <a:normAutofit/>
          </a:bodyPr>
          <a:lstStyle/>
          <a:p>
            <a:r>
              <a:rPr lang="en-US" dirty="0"/>
              <a:t>Introduction </a:t>
            </a:r>
          </a:p>
          <a:p>
            <a:pPr lvl="1"/>
            <a:r>
              <a:rPr lang="en-US" dirty="0">
                <a:hlinkClick r:id="rId2" action="ppaction://hlinkfile"/>
              </a:rPr>
              <a:t>https://en.wikipedia.org/wiki/Seal_(mechanical)</a:t>
            </a:r>
            <a:endParaRPr lang="en-US" dirty="0"/>
          </a:p>
          <a:p>
            <a:r>
              <a:rPr lang="en-US" dirty="0"/>
              <a:t>Types and description</a:t>
            </a:r>
          </a:p>
          <a:p>
            <a:pPr lvl="1"/>
            <a:r>
              <a:rPr lang="en-US" dirty="0">
                <a:hlinkClick r:id="rId2" action="ppaction://hlinkfile"/>
              </a:rPr>
              <a:t>https://en.wikipedia.org/wiki/Packaging_machine</a:t>
            </a:r>
            <a:endParaRPr lang="en-US" dirty="0"/>
          </a:p>
          <a:p>
            <a:r>
              <a:rPr lang="en-US" dirty="0"/>
              <a:t>Mathematical Modelling</a:t>
            </a:r>
          </a:p>
          <a:p>
            <a:pPr lvl="1"/>
            <a:r>
              <a:rPr lang="en-US" dirty="0"/>
              <a:t>Theory of Machines and Mechanisms by UICKER PENNOCK SHIGLEY (3</a:t>
            </a:r>
            <a:r>
              <a:rPr lang="en-US" baseline="30000" dirty="0"/>
              <a:t>rd</a:t>
            </a:r>
            <a:r>
              <a:rPr lang="en-US" dirty="0"/>
              <a:t> Edition)</a:t>
            </a:r>
          </a:p>
          <a:p>
            <a:r>
              <a:rPr lang="en-US" dirty="0"/>
              <a:t>Packaging Machines</a:t>
            </a:r>
          </a:p>
          <a:p>
            <a:pPr lvl="1"/>
            <a:r>
              <a:rPr lang="en-US" dirty="0">
                <a:hlinkClick r:id="rId2" action="ppaction://hlinkfile"/>
              </a:rPr>
              <a:t>https://www.samaengineering.com</a:t>
            </a:r>
            <a:endParaRPr lang="en-US" dirty="0"/>
          </a:p>
          <a:p>
            <a:r>
              <a:rPr lang="en-US" dirty="0"/>
              <a:t> Videos used in presentation</a:t>
            </a:r>
          </a:p>
          <a:p>
            <a:pPr lvl="1"/>
            <a:r>
              <a:rPr lang="en-US" dirty="0">
                <a:hlinkClick r:id="rId3" action="ppaction://hlinkfile"/>
              </a:rPr>
              <a:t>https://www.youtube.com/watch?v=iVzj3VV91B8</a:t>
            </a:r>
            <a:endParaRPr lang="en-US" dirty="0"/>
          </a:p>
          <a:p>
            <a:pPr lvl="1"/>
            <a:r>
              <a:rPr lang="en-US" dirty="0">
                <a:hlinkClick r:id="rId4"/>
              </a:rPr>
              <a:t>https://www.youtube.com/watch?v=mpWx3KGijmk&amp;t=61s</a:t>
            </a:r>
          </a:p>
          <a:p>
            <a:pPr lvl="1"/>
            <a:r>
              <a:rPr lang="en-US" dirty="0">
                <a:hlinkClick r:id="rId4"/>
              </a:rPr>
              <a:t>https://www.samaengineering.com/watch?v=iLas4QQ12D4</a:t>
            </a:r>
          </a:p>
          <a:p>
            <a:pPr lvl="1"/>
            <a:endParaRPr lang="en-US" dirty="0">
              <a:hlinkClick r:id="rId4"/>
            </a:endParaRPr>
          </a:p>
        </p:txBody>
      </p:sp>
      <p:sp>
        <p:nvSpPr>
          <p:cNvPr id="4" name="Date Placeholder 3">
            <a:extLst>
              <a:ext uri="{FF2B5EF4-FFF2-40B4-BE49-F238E27FC236}">
                <a16:creationId xmlns:a16="http://schemas.microsoft.com/office/drawing/2014/main" id="{ACF4111F-F9F6-4C6F-B9FC-AD00D355C72D}"/>
              </a:ext>
            </a:extLst>
          </p:cNvPr>
          <p:cNvSpPr>
            <a:spLocks noGrp="1"/>
          </p:cNvSpPr>
          <p:nvPr>
            <p:ph type="dt" sz="half" idx="10"/>
          </p:nvPr>
        </p:nvSpPr>
        <p:spPr/>
        <p:txBody>
          <a:bodyPr/>
          <a:lstStyle/>
          <a:p>
            <a:fld id="{46007BC8-909E-47F0-A7A0-8A2A778CFC55}" type="datetime2">
              <a:rPr lang="en-US" smtClean="0"/>
              <a:t>Monday, April 23, 2018</a:t>
            </a:fld>
            <a:endParaRPr lang="en-US" dirty="0"/>
          </a:p>
        </p:txBody>
      </p:sp>
      <p:sp>
        <p:nvSpPr>
          <p:cNvPr id="5" name="Footer Placeholder 4">
            <a:extLst>
              <a:ext uri="{FF2B5EF4-FFF2-40B4-BE49-F238E27FC236}">
                <a16:creationId xmlns:a16="http://schemas.microsoft.com/office/drawing/2014/main" id="{807F694A-89C9-4665-B6CB-BA7C92DA0BD5}"/>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DF7AEF2E-3AB5-4ABC-B740-ED1C1CCA7AEF}"/>
              </a:ext>
            </a:extLst>
          </p:cNvPr>
          <p:cNvSpPr>
            <a:spLocks noGrp="1"/>
          </p:cNvSpPr>
          <p:nvPr>
            <p:ph type="sldNum" sz="quarter" idx="12"/>
          </p:nvPr>
        </p:nvSpPr>
        <p:spPr/>
        <p:txBody>
          <a:bodyPr/>
          <a:lstStyle/>
          <a:p>
            <a:fld id="{71766878-3199-4EAB-94E7-2D6D11070E14}" type="slidenum">
              <a:rPr lang="en-US" smtClean="0"/>
              <a:t>14</a:t>
            </a:fld>
            <a:endParaRPr lang="en-US" dirty="0"/>
          </a:p>
        </p:txBody>
      </p:sp>
    </p:spTree>
    <p:extLst>
      <p:ext uri="{BB962C8B-B14F-4D97-AF65-F5344CB8AC3E}">
        <p14:creationId xmlns:p14="http://schemas.microsoft.com/office/powerpoint/2010/main" val="1111269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F64FD4C-39E0-47D7-AC0E-503569FE7C7C}"/>
              </a:ext>
            </a:extLst>
          </p:cNvPr>
          <p:cNvSpPr>
            <a:spLocks noGrp="1"/>
          </p:cNvSpPr>
          <p:nvPr>
            <p:ph type="title"/>
          </p:nvPr>
        </p:nvSpPr>
        <p:spPr>
          <a:xfrm>
            <a:off x="1173706" y="365125"/>
            <a:ext cx="10180093" cy="4739138"/>
          </a:xfrm>
        </p:spPr>
        <p:txBody>
          <a:bodyPr>
            <a:normAutofit/>
          </a:bodyPr>
          <a:lstStyle/>
          <a:p>
            <a:r>
              <a:rPr lang="en-IN" sz="8800" dirty="0">
                <a:latin typeface="Algerian" panose="04020705040A02060702" pitchFamily="82" charset="0"/>
              </a:rPr>
              <a:t>       Thank You</a:t>
            </a:r>
            <a:br>
              <a:rPr lang="en-IN" sz="8800" dirty="0">
                <a:latin typeface="Algerian" panose="04020705040A02060702" pitchFamily="82" charset="0"/>
              </a:rPr>
            </a:br>
            <a:r>
              <a:rPr lang="en-IN" sz="8800" dirty="0">
                <a:latin typeface="Algerian" panose="04020705040A02060702" pitchFamily="82" charset="0"/>
              </a:rPr>
              <a:t>         </a:t>
            </a:r>
            <a:r>
              <a:rPr lang="en-IN" sz="1800" dirty="0">
                <a:latin typeface="Arial Black" panose="020B0A04020102020204" pitchFamily="34" charset="0"/>
              </a:rPr>
              <a:t>Ayush Choudhary  160103012</a:t>
            </a:r>
            <a:br>
              <a:rPr lang="en-IN" sz="1800" dirty="0">
                <a:latin typeface="Arial Black" panose="020B0A04020102020204" pitchFamily="34" charset="0"/>
              </a:rPr>
            </a:br>
            <a:r>
              <a:rPr lang="en-IN" sz="1800" dirty="0">
                <a:latin typeface="Arial Black" panose="020B0A04020102020204" pitchFamily="34" charset="0"/>
              </a:rPr>
              <a:t>                                 Pradeep Kumar 160103080</a:t>
            </a:r>
            <a:br>
              <a:rPr lang="en-IN" sz="1800" dirty="0">
                <a:latin typeface="Arial Black" panose="020B0A04020102020204" pitchFamily="34" charset="0"/>
              </a:rPr>
            </a:br>
            <a:r>
              <a:rPr lang="en-IN" sz="1800" dirty="0">
                <a:latin typeface="Arial Black" panose="020B0A04020102020204" pitchFamily="34" charset="0"/>
              </a:rPr>
              <a:t>                                 </a:t>
            </a:r>
            <a:br>
              <a:rPr lang="en-IN" sz="1800" dirty="0">
                <a:latin typeface="Arial Black" panose="020B0A04020102020204" pitchFamily="34" charset="0"/>
              </a:rPr>
            </a:br>
            <a:r>
              <a:rPr lang="en-IN" sz="1800" dirty="0">
                <a:latin typeface="Arial Black" panose="020B0A04020102020204" pitchFamily="34" charset="0"/>
              </a:rPr>
              <a:t>                                 Galla Lahari  160103030</a:t>
            </a:r>
            <a:endParaRPr lang="en-IN" sz="8800" dirty="0">
              <a:latin typeface="Algerian" panose="04020705040A02060702" pitchFamily="82" charset="0"/>
            </a:endParaRPr>
          </a:p>
        </p:txBody>
      </p:sp>
      <p:sp>
        <p:nvSpPr>
          <p:cNvPr id="2" name="Date Placeholder 1">
            <a:extLst>
              <a:ext uri="{FF2B5EF4-FFF2-40B4-BE49-F238E27FC236}">
                <a16:creationId xmlns:a16="http://schemas.microsoft.com/office/drawing/2014/main" id="{A43DF84E-97D7-4925-824B-D37FB5B908E2}"/>
              </a:ext>
            </a:extLst>
          </p:cNvPr>
          <p:cNvSpPr>
            <a:spLocks noGrp="1"/>
          </p:cNvSpPr>
          <p:nvPr>
            <p:ph type="dt" sz="half" idx="10"/>
          </p:nvPr>
        </p:nvSpPr>
        <p:spPr/>
        <p:txBody>
          <a:bodyPr/>
          <a:lstStyle/>
          <a:p>
            <a:fld id="{DA5F2FD3-A448-4AC0-927D-0278509E9DFA}" type="datetime2">
              <a:rPr lang="en-US" smtClean="0"/>
              <a:t>Monday, April 23, 2018</a:t>
            </a:fld>
            <a:endParaRPr lang="en-US" dirty="0"/>
          </a:p>
        </p:txBody>
      </p:sp>
      <p:sp>
        <p:nvSpPr>
          <p:cNvPr id="3" name="Footer Placeholder 2">
            <a:extLst>
              <a:ext uri="{FF2B5EF4-FFF2-40B4-BE49-F238E27FC236}">
                <a16:creationId xmlns:a16="http://schemas.microsoft.com/office/drawing/2014/main" id="{702D4CF9-129C-4DF5-8034-22576C1C831A}"/>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4" name="Slide Number Placeholder 3">
            <a:extLst>
              <a:ext uri="{FF2B5EF4-FFF2-40B4-BE49-F238E27FC236}">
                <a16:creationId xmlns:a16="http://schemas.microsoft.com/office/drawing/2014/main" id="{04B648BB-40B5-4189-BD86-A70E0CF56DC9}"/>
              </a:ext>
            </a:extLst>
          </p:cNvPr>
          <p:cNvSpPr>
            <a:spLocks noGrp="1"/>
          </p:cNvSpPr>
          <p:nvPr>
            <p:ph type="sldNum" sz="quarter" idx="12"/>
          </p:nvPr>
        </p:nvSpPr>
        <p:spPr/>
        <p:txBody>
          <a:bodyPr/>
          <a:lstStyle/>
          <a:p>
            <a:fld id="{71766878-3199-4EAB-94E7-2D6D11070E14}" type="slidenum">
              <a:rPr lang="en-US" smtClean="0"/>
              <a:pPr/>
              <a:t>15</a:t>
            </a:fld>
            <a:endParaRPr lang="en-US" dirty="0"/>
          </a:p>
        </p:txBody>
      </p:sp>
    </p:spTree>
    <p:extLst>
      <p:ext uri="{BB962C8B-B14F-4D97-AF65-F5344CB8AC3E}">
        <p14:creationId xmlns:p14="http://schemas.microsoft.com/office/powerpoint/2010/main" val="174578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0"/>
            <a:ext cx="10515600" cy="1325563"/>
          </a:xfrm>
        </p:spPr>
        <p:txBody>
          <a:bodyPr/>
          <a:lstStyle/>
          <a:p>
            <a:pPr algn="ctr"/>
            <a:r>
              <a:rPr lang="en-US" dirty="0">
                <a:latin typeface="Algerian" panose="04020705040A02060702" pitchFamily="82" charset="0"/>
              </a:rPr>
              <a:t> </a:t>
            </a:r>
            <a:r>
              <a:rPr lang="en-US" dirty="0">
                <a:solidFill>
                  <a:schemeClr val="accent2">
                    <a:lumMod val="50000"/>
                  </a:schemeClr>
                </a:solidFill>
                <a:latin typeface="Algerian" panose="04020705040A02060702" pitchFamily="82" charset="0"/>
              </a:rPr>
              <a:t>Introduction</a:t>
            </a:r>
          </a:p>
        </p:txBody>
      </p:sp>
      <p:sp>
        <p:nvSpPr>
          <p:cNvPr id="3" name="Content Placeholder 2"/>
          <p:cNvSpPr>
            <a:spLocks noGrp="1"/>
          </p:cNvSpPr>
          <p:nvPr>
            <p:ph idx="1"/>
          </p:nvPr>
        </p:nvSpPr>
        <p:spPr>
          <a:xfrm>
            <a:off x="627798" y="1826808"/>
            <a:ext cx="10726002" cy="4529541"/>
          </a:xfrm>
        </p:spPr>
        <p:txBody>
          <a:bodyPr>
            <a:noAutofit/>
          </a:bodyPr>
          <a:lstStyle/>
          <a:p>
            <a:pPr marL="0" indent="0">
              <a:buNone/>
            </a:pPr>
            <a:r>
              <a:rPr lang="en-US" sz="4400" u="sng" dirty="0"/>
              <a:t>PACKAGING MACHINES </a:t>
            </a:r>
            <a:r>
              <a:rPr lang="en-US" sz="4400" dirty="0"/>
              <a:t>are the machines that</a:t>
            </a:r>
          </a:p>
          <a:p>
            <a:pPr marL="0" indent="0">
              <a:buNone/>
            </a:pPr>
            <a:r>
              <a:rPr lang="en-US" sz="4400" dirty="0"/>
              <a:t>complete stages of packaging process. Examples include filling machines, sealing machines, wrapping machines, strapping machines, labelling machines and coding machines.</a:t>
            </a:r>
          </a:p>
        </p:txBody>
      </p:sp>
      <p:sp>
        <p:nvSpPr>
          <p:cNvPr id="4" name="Date Placeholder 3">
            <a:extLst>
              <a:ext uri="{FF2B5EF4-FFF2-40B4-BE49-F238E27FC236}">
                <a16:creationId xmlns:a16="http://schemas.microsoft.com/office/drawing/2014/main" id="{94AFD616-7DBC-4096-A5D9-C11D9D7DD899}"/>
              </a:ext>
            </a:extLst>
          </p:cNvPr>
          <p:cNvSpPr>
            <a:spLocks noGrp="1"/>
          </p:cNvSpPr>
          <p:nvPr>
            <p:ph type="dt" sz="half" idx="10"/>
          </p:nvPr>
        </p:nvSpPr>
        <p:spPr/>
        <p:txBody>
          <a:bodyPr/>
          <a:lstStyle/>
          <a:p>
            <a:fld id="{14821B2F-4155-4318-BB6F-CB856BDF174E}" type="datetime2">
              <a:rPr lang="en-US" smtClean="0"/>
              <a:t>Monday, April 23, 2018</a:t>
            </a:fld>
            <a:endParaRPr lang="en-US" dirty="0"/>
          </a:p>
        </p:txBody>
      </p:sp>
      <p:sp>
        <p:nvSpPr>
          <p:cNvPr id="5" name="Footer Placeholder 4">
            <a:extLst>
              <a:ext uri="{FF2B5EF4-FFF2-40B4-BE49-F238E27FC236}">
                <a16:creationId xmlns:a16="http://schemas.microsoft.com/office/drawing/2014/main" id="{8C110C72-21D7-45B2-BBA7-5ACEA8392E09}"/>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5C525CE0-58E3-411E-AC4B-2CBEB3193152}"/>
              </a:ext>
            </a:extLst>
          </p:cNvPr>
          <p:cNvSpPr>
            <a:spLocks noGrp="1"/>
          </p:cNvSpPr>
          <p:nvPr>
            <p:ph type="sldNum" sz="quarter" idx="12"/>
          </p:nvPr>
        </p:nvSpPr>
        <p:spPr/>
        <p:txBody>
          <a:bodyPr/>
          <a:lstStyle/>
          <a:p>
            <a:fld id="{71766878-3199-4EAB-94E7-2D6D11070E14}" type="slidenum">
              <a:rPr lang="en-US" smtClean="0"/>
              <a:t>2</a:t>
            </a:fld>
            <a:endParaRPr lang="en-US" dirty="0"/>
          </a:p>
        </p:txBody>
      </p:sp>
    </p:spTree>
    <p:extLst>
      <p:ext uri="{BB962C8B-B14F-4D97-AF65-F5344CB8AC3E}">
        <p14:creationId xmlns:p14="http://schemas.microsoft.com/office/powerpoint/2010/main" val="39033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378980"/>
            <a:ext cx="12009409" cy="1408877"/>
          </a:xfrm>
        </p:spPr>
        <p:txBody>
          <a:bodyPr>
            <a:normAutofit/>
          </a:bodyPr>
          <a:lstStyle/>
          <a:p>
            <a:r>
              <a:rPr lang="en-US" sz="4000" dirty="0">
                <a:latin typeface="Algerian" panose="04020705040A02060702" pitchFamily="82" charset="0"/>
              </a:rPr>
              <a:t>                                  </a:t>
            </a:r>
            <a:r>
              <a:rPr lang="en-US" sz="6000" dirty="0">
                <a:solidFill>
                  <a:schemeClr val="accent2">
                    <a:lumMod val="50000"/>
                  </a:schemeClr>
                </a:solidFill>
                <a:latin typeface="Algerian" panose="04020705040A02060702" pitchFamily="82" charset="0"/>
              </a:rPr>
              <a:t>Overview</a:t>
            </a:r>
          </a:p>
        </p:txBody>
      </p:sp>
      <p:sp>
        <p:nvSpPr>
          <p:cNvPr id="3" name="Content Placeholder 2"/>
          <p:cNvSpPr>
            <a:spLocks noGrp="1"/>
          </p:cNvSpPr>
          <p:nvPr>
            <p:ph idx="1"/>
          </p:nvPr>
        </p:nvSpPr>
        <p:spPr>
          <a:xfrm>
            <a:off x="838200" y="1787857"/>
            <a:ext cx="10515600" cy="4351338"/>
          </a:xfrm>
        </p:spPr>
        <p:txBody>
          <a:bodyPr>
            <a:normAutofit fontScale="92500" lnSpcReduction="10000"/>
          </a:bodyPr>
          <a:lstStyle/>
          <a:p>
            <a:pPr lvl="1">
              <a:buFont typeface="Wingdings" panose="05000000000000000000" pitchFamily="2" charset="2"/>
              <a:buChar char="§"/>
            </a:pPr>
            <a:r>
              <a:rPr lang="en-US" sz="4400" dirty="0"/>
              <a:t>Types of packaging machines</a:t>
            </a:r>
          </a:p>
          <a:p>
            <a:pPr lvl="1">
              <a:buFont typeface="Wingdings" panose="05000000000000000000" pitchFamily="2" charset="2"/>
              <a:buChar char="§"/>
            </a:pPr>
            <a:r>
              <a:rPr lang="en-US" sz="4400" dirty="0"/>
              <a:t>Kinematic mechanism of packaging machines</a:t>
            </a:r>
          </a:p>
          <a:p>
            <a:pPr lvl="1">
              <a:buFont typeface="Wingdings" panose="05000000000000000000" pitchFamily="2" charset="2"/>
              <a:buChar char="§"/>
            </a:pPr>
            <a:r>
              <a:rPr lang="en-US" sz="4400" dirty="0"/>
              <a:t>Mathematical Modelling for liquid packaging</a:t>
            </a:r>
          </a:p>
          <a:p>
            <a:pPr lvl="1">
              <a:buFont typeface="Wingdings" panose="05000000000000000000" pitchFamily="2" charset="2"/>
              <a:buChar char="§"/>
            </a:pPr>
            <a:r>
              <a:rPr lang="en-US" sz="4400" dirty="0"/>
              <a:t>Function</a:t>
            </a:r>
          </a:p>
          <a:p>
            <a:pPr lvl="1">
              <a:buFont typeface="Wingdings" panose="05000000000000000000" pitchFamily="2" charset="2"/>
              <a:buChar char="§"/>
            </a:pPr>
            <a:r>
              <a:rPr lang="en-US" sz="4400" dirty="0"/>
              <a:t>Video on industrial packing machines</a:t>
            </a:r>
          </a:p>
          <a:p>
            <a:pPr lvl="1">
              <a:buFont typeface="Wingdings" panose="05000000000000000000" pitchFamily="2" charset="2"/>
              <a:buChar char="§"/>
            </a:pPr>
            <a:r>
              <a:rPr lang="en-US" sz="4400" dirty="0"/>
              <a:t>A sample model of packing machine</a:t>
            </a:r>
          </a:p>
          <a:p>
            <a:pPr lvl="1">
              <a:buFont typeface="Wingdings" panose="05000000000000000000" pitchFamily="2" charset="2"/>
              <a:buChar char="§"/>
            </a:pPr>
            <a:r>
              <a:rPr lang="en-US" sz="4400" dirty="0"/>
              <a:t>References</a:t>
            </a:r>
          </a:p>
          <a:p>
            <a:pPr lvl="1">
              <a:buFont typeface="Wingdings" panose="05000000000000000000" pitchFamily="2" charset="2"/>
              <a:buChar char="§"/>
            </a:pPr>
            <a:endParaRPr lang="en-US" sz="4400" dirty="0"/>
          </a:p>
        </p:txBody>
      </p:sp>
      <p:sp>
        <p:nvSpPr>
          <p:cNvPr id="4" name="Date Placeholder 3">
            <a:extLst>
              <a:ext uri="{FF2B5EF4-FFF2-40B4-BE49-F238E27FC236}">
                <a16:creationId xmlns:a16="http://schemas.microsoft.com/office/drawing/2014/main" id="{85E586FF-952C-4A93-9919-8645E9915BCA}"/>
              </a:ext>
            </a:extLst>
          </p:cNvPr>
          <p:cNvSpPr>
            <a:spLocks noGrp="1"/>
          </p:cNvSpPr>
          <p:nvPr>
            <p:ph type="dt" sz="half" idx="10"/>
          </p:nvPr>
        </p:nvSpPr>
        <p:spPr/>
        <p:txBody>
          <a:bodyPr/>
          <a:lstStyle/>
          <a:p>
            <a:fld id="{8743F915-6881-4AD4-947A-257BA97A2BC5}" type="datetime2">
              <a:rPr lang="en-US" smtClean="0"/>
              <a:t>Monday, April 23, 2018</a:t>
            </a:fld>
            <a:endParaRPr lang="en-US" dirty="0"/>
          </a:p>
        </p:txBody>
      </p:sp>
      <p:sp>
        <p:nvSpPr>
          <p:cNvPr id="5" name="Footer Placeholder 4">
            <a:extLst>
              <a:ext uri="{FF2B5EF4-FFF2-40B4-BE49-F238E27FC236}">
                <a16:creationId xmlns:a16="http://schemas.microsoft.com/office/drawing/2014/main" id="{622D1B1B-587C-4F33-8428-7E96BDA492B0}"/>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34F5D585-097D-4B08-8017-0E5F2B6DEE43}"/>
              </a:ext>
            </a:extLst>
          </p:cNvPr>
          <p:cNvSpPr>
            <a:spLocks noGrp="1"/>
          </p:cNvSpPr>
          <p:nvPr>
            <p:ph type="sldNum" sz="quarter" idx="12"/>
          </p:nvPr>
        </p:nvSpPr>
        <p:spPr/>
        <p:txBody>
          <a:bodyPr/>
          <a:lstStyle/>
          <a:p>
            <a:fld id="{71766878-3199-4EAB-94E7-2D6D11070E14}" type="slidenum">
              <a:rPr lang="en-US" smtClean="0"/>
              <a:t>3</a:t>
            </a:fld>
            <a:endParaRPr lang="en-US" dirty="0"/>
          </a:p>
        </p:txBody>
      </p:sp>
    </p:spTree>
    <p:extLst>
      <p:ext uri="{BB962C8B-B14F-4D97-AF65-F5344CB8AC3E}">
        <p14:creationId xmlns:p14="http://schemas.microsoft.com/office/powerpoint/2010/main" val="197892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444E-525C-4209-BEB7-3C027833E047}"/>
              </a:ext>
            </a:extLst>
          </p:cNvPr>
          <p:cNvSpPr>
            <a:spLocks noGrp="1"/>
          </p:cNvSpPr>
          <p:nvPr>
            <p:ph type="title"/>
          </p:nvPr>
        </p:nvSpPr>
        <p:spPr>
          <a:xfrm>
            <a:off x="1214650" y="365126"/>
            <a:ext cx="10139149" cy="931412"/>
          </a:xfrm>
        </p:spPr>
        <p:txBody>
          <a:bodyPr/>
          <a:lstStyle/>
          <a:p>
            <a:r>
              <a:rPr lang="en-IN" dirty="0">
                <a:latin typeface="Algerian" panose="04020705040A02060702" pitchFamily="82" charset="0"/>
              </a:rPr>
              <a:t>                        Types</a:t>
            </a:r>
          </a:p>
        </p:txBody>
      </p:sp>
      <p:sp>
        <p:nvSpPr>
          <p:cNvPr id="3" name="Content Placeholder 2">
            <a:extLst>
              <a:ext uri="{FF2B5EF4-FFF2-40B4-BE49-F238E27FC236}">
                <a16:creationId xmlns:a16="http://schemas.microsoft.com/office/drawing/2014/main" id="{31023DF1-00D1-44D3-8C41-5548DA8FB319}"/>
              </a:ext>
            </a:extLst>
          </p:cNvPr>
          <p:cNvSpPr>
            <a:spLocks noGrp="1"/>
          </p:cNvSpPr>
          <p:nvPr>
            <p:ph idx="1"/>
          </p:nvPr>
        </p:nvSpPr>
        <p:spPr>
          <a:xfrm>
            <a:off x="450376" y="1528549"/>
            <a:ext cx="11039901" cy="4827801"/>
          </a:xfrm>
        </p:spPr>
        <p:txBody>
          <a:bodyPr>
            <a:normAutofit fontScale="70000" lnSpcReduction="20000"/>
          </a:bodyPr>
          <a:lstStyle/>
          <a:p>
            <a:pPr>
              <a:buFont typeface="Wingdings" panose="05000000000000000000" pitchFamily="2" charset="2"/>
              <a:buChar char="Ø"/>
            </a:pPr>
            <a:r>
              <a:rPr lang="en-IN" sz="4500" dirty="0">
                <a:solidFill>
                  <a:schemeClr val="accent2">
                    <a:lumMod val="50000"/>
                  </a:schemeClr>
                </a:solidFill>
              </a:rPr>
              <a:t>   Based on degree of automation</a:t>
            </a:r>
          </a:p>
          <a:p>
            <a:pPr marL="571500" indent="-571500">
              <a:buFont typeface="Wingdings" panose="05000000000000000000" pitchFamily="2" charset="2"/>
              <a:buChar char="§"/>
            </a:pPr>
            <a:r>
              <a:rPr lang="en-IN" dirty="0"/>
              <a:t>Automatic packaging machine  </a:t>
            </a:r>
          </a:p>
          <a:p>
            <a:pPr marL="571500" indent="-571500">
              <a:buFont typeface="Wingdings" panose="05000000000000000000" pitchFamily="2" charset="2"/>
              <a:buChar char="§"/>
            </a:pPr>
            <a:r>
              <a:rPr lang="en-IN" dirty="0"/>
              <a:t>Semi automatic packaging machine</a:t>
            </a:r>
          </a:p>
          <a:p>
            <a:pPr marL="0" indent="0">
              <a:buNone/>
            </a:pPr>
            <a:endParaRPr lang="en-IN" dirty="0"/>
          </a:p>
          <a:p>
            <a:pPr marL="571500" indent="-571500">
              <a:buFont typeface="Wingdings" panose="05000000000000000000" pitchFamily="2" charset="2"/>
              <a:buChar char="Ø"/>
            </a:pPr>
            <a:r>
              <a:rPr lang="en-IN" sz="4500" dirty="0">
                <a:solidFill>
                  <a:schemeClr val="accent2">
                    <a:lumMod val="50000"/>
                  </a:schemeClr>
                </a:solidFill>
              </a:rPr>
              <a:t>Based on types of processed products</a:t>
            </a:r>
          </a:p>
          <a:p>
            <a:pPr marL="571500" indent="-571500">
              <a:buFont typeface="Wingdings" panose="05000000000000000000" pitchFamily="2" charset="2"/>
              <a:buChar char="§"/>
            </a:pPr>
            <a:r>
              <a:rPr lang="en-IN" sz="2600" dirty="0"/>
              <a:t>Liquids </a:t>
            </a:r>
          </a:p>
          <a:p>
            <a:pPr marL="571500" indent="-571500">
              <a:buFont typeface="Wingdings" panose="05000000000000000000" pitchFamily="2" charset="2"/>
              <a:buChar char="§"/>
            </a:pPr>
            <a:r>
              <a:rPr lang="en-IN" sz="2600" dirty="0"/>
              <a:t>Solids, including powders</a:t>
            </a:r>
          </a:p>
          <a:p>
            <a:pPr marL="0" indent="0">
              <a:buNone/>
            </a:pPr>
            <a:endParaRPr lang="en-IN" sz="2600" dirty="0"/>
          </a:p>
          <a:p>
            <a:pPr>
              <a:buFont typeface="Wingdings" panose="05000000000000000000" pitchFamily="2" charset="2"/>
              <a:buChar char="Ø"/>
            </a:pPr>
            <a:r>
              <a:rPr lang="en-IN" sz="4500" dirty="0">
                <a:solidFill>
                  <a:schemeClr val="accent2">
                    <a:lumMod val="50000"/>
                  </a:schemeClr>
                </a:solidFill>
              </a:rPr>
              <a:t>    Based on types of packaging products</a:t>
            </a:r>
          </a:p>
          <a:p>
            <a:pPr marL="571500" indent="-571500">
              <a:buFont typeface="Wingdings" panose="05000000000000000000" pitchFamily="2" charset="2"/>
              <a:buChar char="§"/>
            </a:pPr>
            <a:r>
              <a:rPr lang="en-IN" sz="2600" dirty="0"/>
              <a:t>Filling machines </a:t>
            </a:r>
          </a:p>
          <a:p>
            <a:pPr marL="571500" indent="-571500">
              <a:buFont typeface="Wingdings" panose="05000000000000000000" pitchFamily="2" charset="2"/>
              <a:buChar char="§"/>
            </a:pPr>
            <a:r>
              <a:rPr lang="en-IN" sz="2600" dirty="0"/>
              <a:t>Sealing machines</a:t>
            </a:r>
          </a:p>
          <a:p>
            <a:pPr marL="571500" indent="-571500">
              <a:buFont typeface="Wingdings" panose="05000000000000000000" pitchFamily="2" charset="2"/>
              <a:buChar char="§"/>
            </a:pPr>
            <a:r>
              <a:rPr lang="en-IN" sz="2600" dirty="0"/>
              <a:t>Wrapping machines</a:t>
            </a:r>
          </a:p>
          <a:p>
            <a:pPr marL="571500" indent="-571500">
              <a:buFont typeface="Wingdings" panose="05000000000000000000" pitchFamily="2" charset="2"/>
              <a:buChar char="§"/>
            </a:pPr>
            <a:r>
              <a:rPr lang="en-IN" sz="2600" dirty="0"/>
              <a:t>Strapping machines</a:t>
            </a:r>
          </a:p>
          <a:p>
            <a:pPr marL="0" indent="0">
              <a:buNone/>
            </a:pPr>
            <a:endParaRPr lang="en-IN" sz="2600" dirty="0"/>
          </a:p>
          <a:p>
            <a:pPr marL="0" indent="0">
              <a:buNone/>
            </a:pPr>
            <a:endParaRPr lang="en-IN" sz="2600" dirty="0"/>
          </a:p>
          <a:p>
            <a:pPr marL="571500" indent="-571500">
              <a:buFont typeface="Wingdings" panose="05000000000000000000" pitchFamily="2" charset="2"/>
              <a:buChar char="§"/>
            </a:pPr>
            <a:endParaRPr lang="en-IN" sz="2600" dirty="0"/>
          </a:p>
          <a:p>
            <a:endParaRPr lang="en-IN" dirty="0"/>
          </a:p>
        </p:txBody>
      </p:sp>
      <p:sp>
        <p:nvSpPr>
          <p:cNvPr id="4" name="Date Placeholder 3">
            <a:extLst>
              <a:ext uri="{FF2B5EF4-FFF2-40B4-BE49-F238E27FC236}">
                <a16:creationId xmlns:a16="http://schemas.microsoft.com/office/drawing/2014/main" id="{70D15DBC-11BD-4344-A377-36B165697671}"/>
              </a:ext>
            </a:extLst>
          </p:cNvPr>
          <p:cNvSpPr>
            <a:spLocks noGrp="1"/>
          </p:cNvSpPr>
          <p:nvPr>
            <p:ph type="dt" sz="half" idx="10"/>
          </p:nvPr>
        </p:nvSpPr>
        <p:spPr/>
        <p:txBody>
          <a:bodyPr/>
          <a:lstStyle/>
          <a:p>
            <a:fld id="{9399A78A-3E64-4105-A957-F2CEC409497D}" type="datetime2">
              <a:rPr lang="en-US" smtClean="0"/>
              <a:t>Monday, April 23, 2018</a:t>
            </a:fld>
            <a:endParaRPr lang="en-US" dirty="0"/>
          </a:p>
        </p:txBody>
      </p:sp>
      <p:sp>
        <p:nvSpPr>
          <p:cNvPr id="5" name="Footer Placeholder 4">
            <a:extLst>
              <a:ext uri="{FF2B5EF4-FFF2-40B4-BE49-F238E27FC236}">
                <a16:creationId xmlns:a16="http://schemas.microsoft.com/office/drawing/2014/main" id="{B9AF0758-62DF-4303-9515-F7AA3D35FB76}"/>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46205C8D-8209-4AB5-8505-E548393BB693}"/>
              </a:ext>
            </a:extLst>
          </p:cNvPr>
          <p:cNvSpPr>
            <a:spLocks noGrp="1"/>
          </p:cNvSpPr>
          <p:nvPr>
            <p:ph type="sldNum" sz="quarter" idx="12"/>
          </p:nvPr>
        </p:nvSpPr>
        <p:spPr/>
        <p:txBody>
          <a:bodyPr/>
          <a:lstStyle/>
          <a:p>
            <a:fld id="{71766878-3199-4EAB-94E7-2D6D11070E14}" type="slidenum">
              <a:rPr lang="en-US" smtClean="0"/>
              <a:t>4</a:t>
            </a:fld>
            <a:endParaRPr lang="en-US" dirty="0"/>
          </a:p>
        </p:txBody>
      </p:sp>
    </p:spTree>
    <p:extLst>
      <p:ext uri="{BB962C8B-B14F-4D97-AF65-F5344CB8AC3E}">
        <p14:creationId xmlns:p14="http://schemas.microsoft.com/office/powerpoint/2010/main" val="2641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B874-8BE5-430E-A356-F688344C77E5}"/>
              </a:ext>
            </a:extLst>
          </p:cNvPr>
          <p:cNvSpPr>
            <a:spLocks noGrp="1"/>
          </p:cNvSpPr>
          <p:nvPr>
            <p:ph type="title"/>
          </p:nvPr>
        </p:nvSpPr>
        <p:spPr/>
        <p:txBody>
          <a:bodyPr/>
          <a:lstStyle/>
          <a:p>
            <a:endParaRPr lang="en-IN" dirty="0"/>
          </a:p>
        </p:txBody>
      </p:sp>
      <p:pic>
        <p:nvPicPr>
          <p:cNvPr id="7" name="Two Spatial Mechanisms for Packaging Machines">
            <a:hlinkClick r:id="" action="ppaction://media"/>
            <a:extLst>
              <a:ext uri="{FF2B5EF4-FFF2-40B4-BE49-F238E27FC236}">
                <a16:creationId xmlns:a16="http://schemas.microsoft.com/office/drawing/2014/main" id="{716BDE78-340B-415E-9536-F1EF243203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4811" y="-70050"/>
            <a:ext cx="12316811" cy="7057704"/>
          </a:xfrm>
        </p:spPr>
      </p:pic>
      <p:sp>
        <p:nvSpPr>
          <p:cNvPr id="4" name="Date Placeholder 3">
            <a:extLst>
              <a:ext uri="{FF2B5EF4-FFF2-40B4-BE49-F238E27FC236}">
                <a16:creationId xmlns:a16="http://schemas.microsoft.com/office/drawing/2014/main" id="{B85FA354-15E4-48F4-B897-F965A962DC5E}"/>
              </a:ext>
            </a:extLst>
          </p:cNvPr>
          <p:cNvSpPr>
            <a:spLocks noGrp="1"/>
          </p:cNvSpPr>
          <p:nvPr>
            <p:ph type="dt" sz="half" idx="10"/>
          </p:nvPr>
        </p:nvSpPr>
        <p:spPr/>
        <p:txBody>
          <a:bodyPr/>
          <a:lstStyle/>
          <a:p>
            <a:fld id="{BD9B059B-2146-44BD-B6C9-1DC9937F45A2}" type="datetime2">
              <a:rPr lang="en-US" smtClean="0"/>
              <a:t>Monday, April 23, 2018</a:t>
            </a:fld>
            <a:endParaRPr lang="en-US" dirty="0"/>
          </a:p>
        </p:txBody>
      </p:sp>
      <p:sp>
        <p:nvSpPr>
          <p:cNvPr id="5" name="Footer Placeholder 4">
            <a:extLst>
              <a:ext uri="{FF2B5EF4-FFF2-40B4-BE49-F238E27FC236}">
                <a16:creationId xmlns:a16="http://schemas.microsoft.com/office/drawing/2014/main" id="{E43B0B5F-1E06-4C9E-A9C1-24E1BB5B8E52}"/>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D0B0788E-79B5-45D8-901B-76CCDF8EC244}"/>
              </a:ext>
            </a:extLst>
          </p:cNvPr>
          <p:cNvSpPr>
            <a:spLocks noGrp="1"/>
          </p:cNvSpPr>
          <p:nvPr>
            <p:ph type="sldNum" sz="quarter" idx="12"/>
          </p:nvPr>
        </p:nvSpPr>
        <p:spPr/>
        <p:txBody>
          <a:bodyPr/>
          <a:lstStyle/>
          <a:p>
            <a:fld id="{71766878-3199-4EAB-94E7-2D6D11070E14}" type="slidenum">
              <a:rPr lang="en-US" smtClean="0"/>
              <a:t>5</a:t>
            </a:fld>
            <a:endParaRPr lang="en-US" dirty="0"/>
          </a:p>
        </p:txBody>
      </p:sp>
    </p:spTree>
    <p:extLst>
      <p:ext uri="{BB962C8B-B14F-4D97-AF65-F5344CB8AC3E}">
        <p14:creationId xmlns:p14="http://schemas.microsoft.com/office/powerpoint/2010/main" val="374038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855E214-7AF3-427B-B71A-CB80D307B331}"/>
              </a:ext>
            </a:extLst>
          </p:cNvPr>
          <p:cNvSpPr>
            <a:spLocks noGrp="1"/>
          </p:cNvSpPr>
          <p:nvPr>
            <p:ph type="dt" sz="half" idx="10"/>
          </p:nvPr>
        </p:nvSpPr>
        <p:spPr/>
        <p:txBody>
          <a:bodyPr/>
          <a:lstStyle/>
          <a:p>
            <a:fld id="{0AEA6478-4CD1-40E8-80A8-74CFEF837A64}" type="datetime2">
              <a:rPr lang="en-US" smtClean="0"/>
              <a:t>Monday, April 23, 2018</a:t>
            </a:fld>
            <a:endParaRPr lang="en-US" dirty="0"/>
          </a:p>
        </p:txBody>
      </p:sp>
      <p:sp>
        <p:nvSpPr>
          <p:cNvPr id="5" name="Footer Placeholder 4">
            <a:extLst>
              <a:ext uri="{FF2B5EF4-FFF2-40B4-BE49-F238E27FC236}">
                <a16:creationId xmlns:a16="http://schemas.microsoft.com/office/drawing/2014/main" id="{32D7D341-F0A3-4448-8DCF-183668C147A7}"/>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B9730EB0-BBDF-47E8-9657-22092714B2FE}"/>
              </a:ext>
            </a:extLst>
          </p:cNvPr>
          <p:cNvSpPr>
            <a:spLocks noGrp="1"/>
          </p:cNvSpPr>
          <p:nvPr>
            <p:ph type="sldNum" sz="quarter" idx="12"/>
          </p:nvPr>
        </p:nvSpPr>
        <p:spPr/>
        <p:txBody>
          <a:bodyPr/>
          <a:lstStyle/>
          <a:p>
            <a:fld id="{71766878-3199-4EAB-94E7-2D6D11070E14}" type="slidenum">
              <a:rPr lang="en-US" smtClean="0"/>
              <a:t>6</a:t>
            </a:fld>
            <a:endParaRPr lang="en-US" dirty="0"/>
          </a:p>
        </p:txBody>
      </p:sp>
      <p:pic>
        <p:nvPicPr>
          <p:cNvPr id="7" name="video-1524426102">
            <a:hlinkClick r:id="" action="ppaction://media"/>
            <a:extLst>
              <a:ext uri="{FF2B5EF4-FFF2-40B4-BE49-F238E27FC236}">
                <a16:creationId xmlns:a16="http://schemas.microsoft.com/office/drawing/2014/main" id="{4C0865ED-FB31-4D6F-8D99-0BBFA8435E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264314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F5AF-B6DD-48E1-9AA0-75CBC497B76E}"/>
              </a:ext>
            </a:extLst>
          </p:cNvPr>
          <p:cNvSpPr>
            <a:spLocks noGrp="1"/>
          </p:cNvSpPr>
          <p:nvPr>
            <p:ph type="title"/>
          </p:nvPr>
        </p:nvSpPr>
        <p:spPr>
          <a:xfrm>
            <a:off x="1676400" y="242368"/>
            <a:ext cx="10515600" cy="1325563"/>
          </a:xfrm>
        </p:spPr>
        <p:txBody>
          <a:bodyPr/>
          <a:lstStyle/>
          <a:p>
            <a:r>
              <a:rPr lang="en-IN" dirty="0">
                <a:solidFill>
                  <a:schemeClr val="accent2">
                    <a:lumMod val="50000"/>
                  </a:schemeClr>
                </a:solidFill>
                <a:latin typeface="Algerian" panose="04020705040A02060702" pitchFamily="82" charset="0"/>
              </a:rPr>
              <a:t>Liquid Packaging Machine</a:t>
            </a:r>
          </a:p>
        </p:txBody>
      </p:sp>
      <p:sp>
        <p:nvSpPr>
          <p:cNvPr id="3" name="Content Placeholder 2">
            <a:extLst>
              <a:ext uri="{FF2B5EF4-FFF2-40B4-BE49-F238E27FC236}">
                <a16:creationId xmlns:a16="http://schemas.microsoft.com/office/drawing/2014/main" id="{B6441B27-3424-4964-A586-BBFA9817207E}"/>
              </a:ext>
            </a:extLst>
          </p:cNvPr>
          <p:cNvSpPr>
            <a:spLocks noGrp="1"/>
          </p:cNvSpPr>
          <p:nvPr>
            <p:ph idx="1"/>
          </p:nvPr>
        </p:nvSpPr>
        <p:spPr/>
        <p:txBody>
          <a:bodyPr/>
          <a:lstStyle/>
          <a:p>
            <a:pPr marL="0" indent="0">
              <a:buNone/>
            </a:pPr>
            <a:r>
              <a:rPr lang="en-IN" dirty="0"/>
              <a:t>For liquid packaging, Cam and follower is used.</a:t>
            </a:r>
          </a:p>
          <a:p>
            <a:pPr marL="0" indent="0">
              <a:buNone/>
            </a:pPr>
            <a:r>
              <a:rPr lang="en-IN" dirty="0"/>
              <a:t>     Specifications of Cam and Follower:</a:t>
            </a:r>
          </a:p>
          <a:p>
            <a:pPr marL="0" indent="0">
              <a:buNone/>
            </a:pPr>
            <a:r>
              <a:rPr lang="en-IN" dirty="0"/>
              <a:t>         Motion: Double Harmonic Motion with </a:t>
            </a:r>
            <a:r>
              <a:rPr lang="en-IN" u="sng" dirty="0"/>
              <a:t>single</a:t>
            </a:r>
            <a:r>
              <a:rPr lang="en-IN" dirty="0"/>
              <a:t> dwell</a:t>
            </a:r>
          </a:p>
          <a:p>
            <a:pPr marL="0" indent="0">
              <a:buNone/>
            </a:pPr>
            <a:r>
              <a:rPr lang="en-IN" dirty="0"/>
              <a:t>         Type:  Rotating Cam –Translating Follower</a:t>
            </a:r>
          </a:p>
          <a:p>
            <a:pPr marL="0" indent="0">
              <a:buNone/>
            </a:pPr>
            <a:r>
              <a:rPr lang="en-IN" dirty="0"/>
              <a:t>         Cam Type: Pear</a:t>
            </a:r>
          </a:p>
          <a:p>
            <a:pPr marL="0" indent="0">
              <a:buNone/>
            </a:pPr>
            <a:r>
              <a:rPr lang="en-IN" dirty="0"/>
              <a:t>         Follower Type: Flat Foot</a:t>
            </a:r>
          </a:p>
          <a:p>
            <a:pPr marL="0" indent="0">
              <a:buNone/>
            </a:pPr>
            <a:r>
              <a:rPr lang="en-IN" dirty="0"/>
              <a:t>         Radial Cam and Radial Follower</a:t>
            </a:r>
          </a:p>
        </p:txBody>
      </p:sp>
      <p:sp>
        <p:nvSpPr>
          <p:cNvPr id="4" name="Date Placeholder 3">
            <a:extLst>
              <a:ext uri="{FF2B5EF4-FFF2-40B4-BE49-F238E27FC236}">
                <a16:creationId xmlns:a16="http://schemas.microsoft.com/office/drawing/2014/main" id="{F0982B87-B57B-4314-A795-1C2C571F8428}"/>
              </a:ext>
            </a:extLst>
          </p:cNvPr>
          <p:cNvSpPr>
            <a:spLocks noGrp="1"/>
          </p:cNvSpPr>
          <p:nvPr>
            <p:ph type="dt" sz="half" idx="10"/>
          </p:nvPr>
        </p:nvSpPr>
        <p:spPr/>
        <p:txBody>
          <a:bodyPr/>
          <a:lstStyle/>
          <a:p>
            <a:fld id="{79FD69FA-5A1A-473D-8F03-5CF53809A701}" type="datetime2">
              <a:rPr lang="en-US" smtClean="0"/>
              <a:t>Monday, April 23, 2018</a:t>
            </a:fld>
            <a:endParaRPr lang="en-US" dirty="0"/>
          </a:p>
        </p:txBody>
      </p:sp>
      <p:sp>
        <p:nvSpPr>
          <p:cNvPr id="5" name="Footer Placeholder 4">
            <a:extLst>
              <a:ext uri="{FF2B5EF4-FFF2-40B4-BE49-F238E27FC236}">
                <a16:creationId xmlns:a16="http://schemas.microsoft.com/office/drawing/2014/main" id="{7912C3C2-E520-4467-BBCE-D2364A73C959}"/>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210E2768-A597-4236-AECF-103861EBE575}"/>
              </a:ext>
            </a:extLst>
          </p:cNvPr>
          <p:cNvSpPr>
            <a:spLocks noGrp="1"/>
          </p:cNvSpPr>
          <p:nvPr>
            <p:ph type="sldNum" sz="quarter" idx="12"/>
          </p:nvPr>
        </p:nvSpPr>
        <p:spPr/>
        <p:txBody>
          <a:bodyPr/>
          <a:lstStyle/>
          <a:p>
            <a:fld id="{71766878-3199-4EAB-94E7-2D6D11070E14}" type="slidenum">
              <a:rPr lang="en-US" smtClean="0"/>
              <a:t>7</a:t>
            </a:fld>
            <a:endParaRPr lang="en-US" dirty="0"/>
          </a:p>
        </p:txBody>
      </p:sp>
      <p:pic>
        <p:nvPicPr>
          <p:cNvPr id="8" name="Picture 7">
            <a:extLst>
              <a:ext uri="{FF2B5EF4-FFF2-40B4-BE49-F238E27FC236}">
                <a16:creationId xmlns:a16="http://schemas.microsoft.com/office/drawing/2014/main" id="{5AA4502C-6D47-44F6-92AD-3CCA1A7726FB}"/>
              </a:ext>
            </a:extLst>
          </p:cNvPr>
          <p:cNvPicPr>
            <a:picLocks noChangeAspect="1"/>
          </p:cNvPicPr>
          <p:nvPr/>
        </p:nvPicPr>
        <p:blipFill>
          <a:blip r:embed="rId2"/>
          <a:stretch>
            <a:fillRect/>
          </a:stretch>
        </p:blipFill>
        <p:spPr>
          <a:xfrm>
            <a:off x="9589493" y="1567931"/>
            <a:ext cx="2223320" cy="3132484"/>
          </a:xfrm>
          <a:prstGeom prst="rect">
            <a:avLst/>
          </a:prstGeom>
        </p:spPr>
      </p:pic>
    </p:spTree>
    <p:extLst>
      <p:ext uri="{BB962C8B-B14F-4D97-AF65-F5344CB8AC3E}">
        <p14:creationId xmlns:p14="http://schemas.microsoft.com/office/powerpoint/2010/main" val="142992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42C2-D32F-4273-B104-C1AF91A3ED2F}"/>
              </a:ext>
            </a:extLst>
          </p:cNvPr>
          <p:cNvSpPr>
            <a:spLocks noGrp="1"/>
          </p:cNvSpPr>
          <p:nvPr>
            <p:ph type="title"/>
          </p:nvPr>
        </p:nvSpPr>
        <p:spPr>
          <a:xfrm>
            <a:off x="1460310" y="365126"/>
            <a:ext cx="9893490" cy="617514"/>
          </a:xfrm>
        </p:spPr>
        <p:txBody>
          <a:bodyPr>
            <a:normAutofit fontScale="90000"/>
          </a:bodyPr>
          <a:lstStyle/>
          <a:p>
            <a:r>
              <a:rPr lang="en-IN" dirty="0">
                <a:latin typeface="Algerian" panose="04020705040A02060702" pitchFamily="82" charset="0"/>
              </a:rPr>
              <a:t>Mathematical Modelling</a:t>
            </a:r>
          </a:p>
        </p:txBody>
      </p:sp>
      <p:sp>
        <p:nvSpPr>
          <p:cNvPr id="3" name="Content Placeholder 2">
            <a:extLst>
              <a:ext uri="{FF2B5EF4-FFF2-40B4-BE49-F238E27FC236}">
                <a16:creationId xmlns:a16="http://schemas.microsoft.com/office/drawing/2014/main" id="{F67BE6FC-FF6E-4147-8E93-666152184FB2}"/>
              </a:ext>
            </a:extLst>
          </p:cNvPr>
          <p:cNvSpPr>
            <a:spLocks noGrp="1"/>
          </p:cNvSpPr>
          <p:nvPr>
            <p:ph idx="1"/>
          </p:nvPr>
        </p:nvSpPr>
        <p:spPr>
          <a:xfrm>
            <a:off x="783608" y="982640"/>
            <a:ext cx="10753299" cy="5194323"/>
          </a:xfrm>
        </p:spPr>
        <p:txBody>
          <a:bodyPr/>
          <a:lstStyle/>
          <a:p>
            <a:pPr marL="0" indent="0">
              <a:buNone/>
            </a:pPr>
            <a:r>
              <a:rPr lang="en-IN" dirty="0"/>
              <a:t> Machine designed with following specification as shown in figure:</a:t>
            </a:r>
          </a:p>
          <a:p>
            <a:pPr marL="0" indent="0">
              <a:buNone/>
            </a:pPr>
            <a:r>
              <a:rPr lang="en-IN" dirty="0"/>
              <a:t> Inflow rate of fluid: X Lt/sec         </a:t>
            </a:r>
          </a:p>
          <a:p>
            <a:pPr marL="0" indent="0">
              <a:buNone/>
            </a:pPr>
            <a:r>
              <a:rPr lang="en-IN" dirty="0"/>
              <a:t> Inflow gate Area: A1</a:t>
            </a:r>
          </a:p>
          <a:p>
            <a:pPr marL="0" indent="0">
              <a:buNone/>
            </a:pPr>
            <a:r>
              <a:rPr lang="en-IN" dirty="0"/>
              <a:t> Outflow gate Area :A2</a:t>
            </a:r>
          </a:p>
          <a:p>
            <a:pPr marL="0" indent="0">
              <a:buNone/>
            </a:pPr>
            <a:r>
              <a:rPr lang="en-IN" dirty="0"/>
              <a:t> Outflow rate of fluid : Y Lt/sec</a:t>
            </a:r>
          </a:p>
          <a:p>
            <a:pPr marL="0" indent="0">
              <a:buNone/>
            </a:pPr>
            <a:r>
              <a:rPr lang="en-IN" sz="2400" dirty="0"/>
              <a:t> Assumption : At t=0sec, pipeline is </a:t>
            </a:r>
          </a:p>
          <a:p>
            <a:pPr marL="0" indent="0">
              <a:buNone/>
            </a:pPr>
            <a:r>
              <a:rPr lang="en-IN" sz="2400" dirty="0"/>
              <a:t>                  filled up with product</a:t>
            </a:r>
          </a:p>
          <a:p>
            <a:pPr marL="0" indent="0">
              <a:buNone/>
            </a:pPr>
            <a:r>
              <a:rPr lang="en-IN" dirty="0"/>
              <a:t>From , Equation of continuity of fluid,</a:t>
            </a:r>
          </a:p>
          <a:p>
            <a:pPr marL="0" indent="0">
              <a:buNone/>
            </a:pPr>
            <a:r>
              <a:rPr lang="en-IN" dirty="0"/>
              <a:t>  A1X =A2Y</a:t>
            </a:r>
          </a:p>
          <a:p>
            <a:pPr marL="0" indent="0">
              <a:buNone/>
            </a:pPr>
            <a:r>
              <a:rPr lang="en-IN" u="sng" dirty="0"/>
              <a:t>Y= (A1/A2)*X</a:t>
            </a:r>
          </a:p>
          <a:p>
            <a:pPr marL="0" indent="0">
              <a:buNone/>
            </a:pPr>
            <a:endParaRPr lang="en-IN" dirty="0"/>
          </a:p>
        </p:txBody>
      </p:sp>
      <p:sp>
        <p:nvSpPr>
          <p:cNvPr id="4" name="Date Placeholder 3">
            <a:extLst>
              <a:ext uri="{FF2B5EF4-FFF2-40B4-BE49-F238E27FC236}">
                <a16:creationId xmlns:a16="http://schemas.microsoft.com/office/drawing/2014/main" id="{04DF353E-A94D-4685-BEDA-BE858C324A01}"/>
              </a:ext>
            </a:extLst>
          </p:cNvPr>
          <p:cNvSpPr>
            <a:spLocks noGrp="1"/>
          </p:cNvSpPr>
          <p:nvPr>
            <p:ph type="dt" sz="half" idx="10"/>
          </p:nvPr>
        </p:nvSpPr>
        <p:spPr/>
        <p:txBody>
          <a:bodyPr/>
          <a:lstStyle/>
          <a:p>
            <a:fld id="{E8F402D2-16C4-4486-AEE3-FCA021D46081}" type="datetime2">
              <a:rPr lang="en-US" smtClean="0"/>
              <a:t>Monday, April 23, 2018</a:t>
            </a:fld>
            <a:endParaRPr lang="en-US" dirty="0"/>
          </a:p>
        </p:txBody>
      </p:sp>
      <p:sp>
        <p:nvSpPr>
          <p:cNvPr id="5" name="Footer Placeholder 4">
            <a:extLst>
              <a:ext uri="{FF2B5EF4-FFF2-40B4-BE49-F238E27FC236}">
                <a16:creationId xmlns:a16="http://schemas.microsoft.com/office/drawing/2014/main" id="{27500E42-1E88-4D3A-A920-B48254EC76B9}"/>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03070B29-C658-4A6A-9613-A0CF6622EE79}"/>
              </a:ext>
            </a:extLst>
          </p:cNvPr>
          <p:cNvSpPr>
            <a:spLocks noGrp="1"/>
          </p:cNvSpPr>
          <p:nvPr>
            <p:ph type="sldNum" sz="quarter" idx="12"/>
          </p:nvPr>
        </p:nvSpPr>
        <p:spPr/>
        <p:txBody>
          <a:bodyPr/>
          <a:lstStyle/>
          <a:p>
            <a:fld id="{71766878-3199-4EAB-94E7-2D6D11070E14}" type="slidenum">
              <a:rPr lang="en-US" smtClean="0"/>
              <a:t>8</a:t>
            </a:fld>
            <a:endParaRPr lang="en-US" dirty="0"/>
          </a:p>
        </p:txBody>
      </p:sp>
      <p:pic>
        <p:nvPicPr>
          <p:cNvPr id="12" name="Picture 11">
            <a:extLst>
              <a:ext uri="{FF2B5EF4-FFF2-40B4-BE49-F238E27FC236}">
                <a16:creationId xmlns:a16="http://schemas.microsoft.com/office/drawing/2014/main" id="{96F46B93-C735-4E9D-A394-B4CA1E5CCD08}"/>
              </a:ext>
            </a:extLst>
          </p:cNvPr>
          <p:cNvPicPr>
            <a:picLocks noChangeAspect="1"/>
          </p:cNvPicPr>
          <p:nvPr/>
        </p:nvPicPr>
        <p:blipFill>
          <a:blip r:embed="rId2"/>
          <a:stretch>
            <a:fillRect/>
          </a:stretch>
        </p:blipFill>
        <p:spPr>
          <a:xfrm>
            <a:off x="6359857" y="1484278"/>
            <a:ext cx="5783239" cy="3248217"/>
          </a:xfrm>
          <a:prstGeom prst="rect">
            <a:avLst/>
          </a:prstGeom>
        </p:spPr>
      </p:pic>
    </p:spTree>
    <p:extLst>
      <p:ext uri="{BB962C8B-B14F-4D97-AF65-F5344CB8AC3E}">
        <p14:creationId xmlns:p14="http://schemas.microsoft.com/office/powerpoint/2010/main" val="75237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CB71E4-BEBF-4933-8C32-86C1610F069E}"/>
              </a:ext>
            </a:extLst>
          </p:cNvPr>
          <p:cNvSpPr>
            <a:spLocks noGrp="1"/>
          </p:cNvSpPr>
          <p:nvPr>
            <p:ph type="title"/>
          </p:nvPr>
        </p:nvSpPr>
        <p:spPr>
          <a:xfrm>
            <a:off x="122830" y="0"/>
            <a:ext cx="11230971" cy="6857999"/>
          </a:xfrm>
        </p:spPr>
        <p:txBody>
          <a:bodyPr>
            <a:normAutofit fontScale="90000"/>
          </a:bodyPr>
          <a:lstStyle/>
          <a:p>
            <a:r>
              <a:rPr lang="en-IN" sz="1800" dirty="0"/>
              <a:t>Thus , for a given area A1&amp;A2 with inflow rate X, we have outflow rate as Y.</a:t>
            </a:r>
            <a:br>
              <a:rPr lang="en-IN" sz="1800" dirty="0"/>
            </a:br>
            <a:r>
              <a:rPr lang="en-IN" sz="1800" dirty="0"/>
              <a:t>For example, our machine is filling product of 1Lt capacity, with Y known we can find time for filling of the product into the Container(Bottle).</a:t>
            </a:r>
            <a:br>
              <a:rPr lang="en-IN" sz="1800" dirty="0"/>
            </a:br>
            <a:r>
              <a:rPr lang="en-IN" sz="1800" dirty="0"/>
              <a:t> Time for filling </a:t>
            </a:r>
            <a:r>
              <a:rPr lang="en-IN" sz="1800" u="sng" dirty="0"/>
              <a:t>,T= Volume /Flow Rate= (1/Y)sec</a:t>
            </a:r>
            <a:br>
              <a:rPr lang="en-IN" sz="1800" dirty="0"/>
            </a:br>
            <a:r>
              <a:rPr lang="en-IN" sz="1800" dirty="0"/>
              <a:t>Let further assume, machine takes 0.5sec to seal the final product</a:t>
            </a:r>
            <a:r>
              <a:rPr lang="en-IN" dirty="0"/>
              <a:t>.</a:t>
            </a:r>
            <a:br>
              <a:rPr lang="en-IN" dirty="0"/>
            </a:br>
            <a:r>
              <a:rPr lang="en-IN" sz="2200" dirty="0"/>
              <a:t>So , total time is (T+0.5)sec.</a:t>
            </a:r>
            <a:br>
              <a:rPr lang="en-IN" sz="2200" dirty="0"/>
            </a:br>
            <a:br>
              <a:rPr lang="en-IN" sz="2200" dirty="0"/>
            </a:br>
            <a:r>
              <a:rPr lang="en-IN" sz="2200" dirty="0"/>
              <a:t>With Double harmonic motion with single dwell, we can make a model with following specification for follower :</a:t>
            </a:r>
            <a:br>
              <a:rPr lang="en-IN" sz="2200" dirty="0"/>
            </a:br>
            <a:r>
              <a:rPr lang="en-IN" sz="2200" dirty="0"/>
              <a:t>Rise(Outstroke)= 25cm</a:t>
            </a:r>
            <a:br>
              <a:rPr lang="en-IN" sz="2200" dirty="0"/>
            </a:br>
            <a:r>
              <a:rPr lang="en-IN" sz="2200" dirty="0"/>
              <a:t>Fall (Downstroke)= 25cm</a:t>
            </a:r>
            <a:br>
              <a:rPr lang="en-IN" sz="2200" dirty="0"/>
            </a:br>
            <a:r>
              <a:rPr lang="en-IN" sz="2200" dirty="0"/>
              <a:t>Dwell Time = (T+0.5)sec</a:t>
            </a:r>
            <a:br>
              <a:rPr lang="en-IN" sz="2200" dirty="0"/>
            </a:br>
            <a:r>
              <a:rPr lang="en-IN" sz="2200" dirty="0"/>
              <a:t>Angular velocity of cam= W rad /sec</a:t>
            </a:r>
            <a:br>
              <a:rPr lang="en-IN" sz="2200" dirty="0"/>
            </a:br>
            <a:br>
              <a:rPr lang="en-IN" sz="2200" dirty="0"/>
            </a:br>
            <a:r>
              <a:rPr lang="en-IN" sz="2200" dirty="0"/>
              <a:t>For cam motion, with rotation reference     </a:t>
            </a:r>
            <a:br>
              <a:rPr lang="en-IN" sz="2200" dirty="0"/>
            </a:br>
            <a:r>
              <a:rPr lang="en-IN" sz="2200" dirty="0"/>
              <a:t>We can find degree of rotation of CAM for dwell period </a:t>
            </a:r>
            <a:r>
              <a:rPr lang="en-IN" sz="2200" u="sng" dirty="0"/>
              <a:t>: ᶿ (change in angle) = W*(T+0.5)*180/3.14</a:t>
            </a:r>
            <a:br>
              <a:rPr lang="en-IN" sz="2200" dirty="0"/>
            </a:br>
            <a:r>
              <a:rPr lang="en-IN" sz="2200" dirty="0"/>
              <a:t>Further, for single dwell with double harmonic motion, duration for rise and fall are same , so change in angle for Rise and Fall are : m =(360 - ᶿ )/2.</a:t>
            </a:r>
            <a:br>
              <a:rPr lang="en-IN" sz="2200" dirty="0"/>
            </a:br>
            <a:br>
              <a:rPr lang="en-IN" sz="2200" dirty="0"/>
            </a:br>
            <a:r>
              <a:rPr lang="en-IN" sz="2200" dirty="0"/>
              <a:t>Thus, final cam profile model is developed as </a:t>
            </a:r>
            <a:br>
              <a:rPr lang="en-IN" sz="2200" dirty="0"/>
            </a:br>
            <a:r>
              <a:rPr lang="en-IN" sz="2200" dirty="0"/>
              <a:t>For  ᶿ = 0- m  Rise of follower</a:t>
            </a:r>
            <a:br>
              <a:rPr lang="en-IN" sz="2200" dirty="0"/>
            </a:br>
            <a:r>
              <a:rPr lang="en-IN" sz="2200" dirty="0"/>
              <a:t>       ᶿ  = m -2m Fall of follower</a:t>
            </a:r>
            <a:br>
              <a:rPr lang="en-IN" sz="2200" dirty="0"/>
            </a:br>
            <a:r>
              <a:rPr lang="en-IN" sz="2200" dirty="0"/>
              <a:t>       ᶿ  = 2m- 360 Dwell period (Packaging period)</a:t>
            </a:r>
            <a:br>
              <a:rPr lang="en-IN" dirty="0"/>
            </a:br>
            <a:endParaRPr lang="en-IN" dirty="0"/>
          </a:p>
        </p:txBody>
      </p:sp>
      <p:sp>
        <p:nvSpPr>
          <p:cNvPr id="4" name="Date Placeholder 3">
            <a:extLst>
              <a:ext uri="{FF2B5EF4-FFF2-40B4-BE49-F238E27FC236}">
                <a16:creationId xmlns:a16="http://schemas.microsoft.com/office/drawing/2014/main" id="{B6D960A5-1910-4903-A794-8AB3A7AD7F45}"/>
              </a:ext>
            </a:extLst>
          </p:cNvPr>
          <p:cNvSpPr>
            <a:spLocks noGrp="1"/>
          </p:cNvSpPr>
          <p:nvPr>
            <p:ph type="dt" sz="half" idx="10"/>
          </p:nvPr>
        </p:nvSpPr>
        <p:spPr/>
        <p:txBody>
          <a:bodyPr/>
          <a:lstStyle/>
          <a:p>
            <a:fld id="{97398631-01BC-4B7F-93D4-A6BE47D8BCDD}" type="datetime2">
              <a:rPr lang="en-US" smtClean="0"/>
              <a:t>Monday, April 23, 2018</a:t>
            </a:fld>
            <a:endParaRPr lang="en-US" dirty="0"/>
          </a:p>
        </p:txBody>
      </p:sp>
      <p:sp>
        <p:nvSpPr>
          <p:cNvPr id="5" name="Footer Placeholder 4">
            <a:extLst>
              <a:ext uri="{FF2B5EF4-FFF2-40B4-BE49-F238E27FC236}">
                <a16:creationId xmlns:a16="http://schemas.microsoft.com/office/drawing/2014/main" id="{96D67F36-77D9-438F-AC83-D23F9D5F006E}"/>
              </a:ext>
            </a:extLst>
          </p:cNvPr>
          <p:cNvSpPr>
            <a:spLocks noGrp="1"/>
          </p:cNvSpPr>
          <p:nvPr>
            <p:ph type="ftr" sz="quarter" idx="11"/>
          </p:nvPr>
        </p:nvSpPr>
        <p:spPr/>
        <p:txBody>
          <a:bodyPr/>
          <a:lstStyle/>
          <a:p>
            <a:r>
              <a:rPr lang="en-IN"/>
              <a:t>Department Of Mechanical Engineering  ME224 Semester Project</a:t>
            </a:r>
            <a:endParaRPr lang="en-US" dirty="0"/>
          </a:p>
        </p:txBody>
      </p:sp>
      <p:sp>
        <p:nvSpPr>
          <p:cNvPr id="6" name="Slide Number Placeholder 5">
            <a:extLst>
              <a:ext uri="{FF2B5EF4-FFF2-40B4-BE49-F238E27FC236}">
                <a16:creationId xmlns:a16="http://schemas.microsoft.com/office/drawing/2014/main" id="{99AF6C99-C9C2-44C3-8BC3-CFAD950AFA2D}"/>
              </a:ext>
            </a:extLst>
          </p:cNvPr>
          <p:cNvSpPr>
            <a:spLocks noGrp="1"/>
          </p:cNvSpPr>
          <p:nvPr>
            <p:ph type="sldNum" sz="quarter" idx="12"/>
          </p:nvPr>
        </p:nvSpPr>
        <p:spPr/>
        <p:txBody>
          <a:bodyPr/>
          <a:lstStyle/>
          <a:p>
            <a:fld id="{71766878-3199-4EAB-94E7-2D6D11070E14}" type="slidenum">
              <a:rPr lang="en-US" smtClean="0"/>
              <a:t>9</a:t>
            </a:fld>
            <a:endParaRPr lang="en-US" dirty="0"/>
          </a:p>
        </p:txBody>
      </p:sp>
    </p:spTree>
    <p:extLst>
      <p:ext uri="{BB962C8B-B14F-4D97-AF65-F5344CB8AC3E}">
        <p14:creationId xmlns:p14="http://schemas.microsoft.com/office/powerpoint/2010/main" val="1211450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3511</TotalTime>
  <Words>702</Words>
  <Application>Microsoft Office PowerPoint</Application>
  <PresentationFormat>Widescreen</PresentationFormat>
  <Paragraphs>116</Paragraphs>
  <Slides>15</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Algerian</vt:lpstr>
      <vt:lpstr>Arial</vt:lpstr>
      <vt:lpstr>Arial Black</vt:lpstr>
      <vt:lpstr>Calibri</vt:lpstr>
      <vt:lpstr>Calibri Light</vt:lpstr>
      <vt:lpstr>Wingdings</vt:lpstr>
      <vt:lpstr>Office Theme</vt:lpstr>
      <vt:lpstr>PowerPoint Presentation</vt:lpstr>
      <vt:lpstr> Introduction</vt:lpstr>
      <vt:lpstr>                                  Overview</vt:lpstr>
      <vt:lpstr>                        Types</vt:lpstr>
      <vt:lpstr>PowerPoint Presentation</vt:lpstr>
      <vt:lpstr>PowerPoint Presentation</vt:lpstr>
      <vt:lpstr>Liquid Packaging Machine</vt:lpstr>
      <vt:lpstr>Mathematical Modelling</vt:lpstr>
      <vt:lpstr>Thus , for a given area A1&amp;A2 with inflow rate X, we have outflow rate as Y. For example, our machine is filling product of 1Lt capacity, with Y known we can find time for filling of the product into the Container(Bottle).  Time for filling ,T= Volume /Flow Rate= (1/Y)sec Let further assume, machine takes 0.5sec to seal the final product. So , total time is (T+0.5)sec.  With Double harmonic motion with single dwell, we can make a model with following specification for follower : Rise(Outstroke)= 25cm Fall (Downstroke)= 25cm Dwell Time = (T+0.5)sec Angular velocity of cam= W rad /sec  For cam motion, with rotation reference      We can find degree of rotation of CAM for dwell period : ᶿ (change in angle) = W*(T+0.5)*180/3.14 Further, for single dwell with double harmonic motion, duration for rise and fall are same , so change in angle for Rise and Fall are : m =(360 - ᶿ )/2.  Thus, final cam profile model is developed as  For  ᶿ = 0- m  Rise of follower        ᶿ  = m -2m Fall of follower        ᶿ  = 2m- 360 Dwell period (Packaging period) </vt:lpstr>
      <vt:lpstr>The period of rise and fall is used for channelizing the empty container to the spot for filling via conveyor belt. With increase in angular velocity and inflow rate, we can control and focus most of our model time in dwell period for packaging and increase the number of product packed per minutes. </vt:lpstr>
      <vt:lpstr>The product passes through the conveyor belt to the inspection section where again with help of weighing machines , weight could be checked and quality check of finished product is done. Rejected pieces can be separated out manually.   Thus defect free packaging is done. </vt:lpstr>
      <vt:lpstr>                       Functions</vt:lpstr>
      <vt:lpstr>Industrial Packaging Machine</vt:lpstr>
      <vt:lpstr>References for data</vt:lpstr>
      <vt:lpstr>       Thank You          Ayush Choudhary  160103012                                  Pradeep Kumar 160103080                                                                    Galla Lahari  160103030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VERTICAL FARMING</dc:title>
  <dc:creator>Sengar Sahab</dc:creator>
  <cp:lastModifiedBy>Ayush Choudhary</cp:lastModifiedBy>
  <cp:revision>160</cp:revision>
  <dcterms:created xsi:type="dcterms:W3CDTF">2018-03-31T13:34:03Z</dcterms:created>
  <dcterms:modified xsi:type="dcterms:W3CDTF">2018-04-23T09:34:08Z</dcterms:modified>
</cp:coreProperties>
</file>